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2" r:id="rId13"/>
    <p:sldId id="269" r:id="rId14"/>
    <p:sldId id="271" r:id="rId15"/>
    <p:sldId id="266" r:id="rId16"/>
    <p:sldId id="267" r:id="rId17"/>
    <p:sldId id="273" r:id="rId18"/>
    <p:sldId id="270" r:id="rId19"/>
    <p:sldId id="274" r:id="rId20"/>
    <p:sldId id="275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66"/>
    <p:restoredTop sz="78584"/>
  </p:normalViewPr>
  <p:slideViewPr>
    <p:cSldViewPr snapToGrid="0" snapToObjects="1">
      <p:cViewPr varScale="1">
        <p:scale>
          <a:sx n="37" d="100"/>
          <a:sy n="37" d="100"/>
        </p:scale>
        <p:origin x="59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lunetto/Desktop/Cal%20State&#129413;Los%20Angeles/Fall%202020/CIS%204560%20Big%20Data%20(Woo)/Final%20Project/Presentation/Outputs%20Tables/tip_sentiment_summar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15776"/>
          <c:y val="5.3056499999999999E-2"/>
          <c:w val="0.86552499999999999"/>
          <c:h val="0.86132399999999998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New Users</c:v>
                </c:pt>
              </c:strCache>
            </c:strRef>
          </c:tx>
          <c:spPr>
            <a:ln w="50800" cap="flat">
              <a:solidFill>
                <a:schemeClr val="accent1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Sheet1!$B$2:$B$18</c:f>
              <c:numCache>
                <c:formatCode>General</c:formatCode>
                <c:ptCount val="17"/>
                <c:pt idx="1">
                  <c:v>82</c:v>
                </c:pt>
                <c:pt idx="2">
                  <c:v>1022</c:v>
                </c:pt>
                <c:pt idx="3">
                  <c:v>6052</c:v>
                </c:pt>
                <c:pt idx="4">
                  <c:v>17155</c:v>
                </c:pt>
                <c:pt idx="5">
                  <c:v>34327</c:v>
                </c:pt>
                <c:pt idx="6">
                  <c:v>68314</c:v>
                </c:pt>
                <c:pt idx="7">
                  <c:v>115106</c:v>
                </c:pt>
                <c:pt idx="8">
                  <c:v>185076</c:v>
                </c:pt>
                <c:pt idx="9">
                  <c:v>203180</c:v>
                </c:pt>
                <c:pt idx="10">
                  <c:v>221380</c:v>
                </c:pt>
                <c:pt idx="11">
                  <c:v>250827</c:v>
                </c:pt>
                <c:pt idx="12">
                  <c:v>267267</c:v>
                </c:pt>
                <c:pt idx="13">
                  <c:v>241414</c:v>
                </c:pt>
                <c:pt idx="14">
                  <c:v>158881</c:v>
                </c:pt>
                <c:pt idx="15">
                  <c:v>122892</c:v>
                </c:pt>
                <c:pt idx="16">
                  <c:v>75728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4B-5946-BB70-A5572542BEB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Reviews</c:v>
                </c:pt>
              </c:strCache>
            </c:strRef>
          </c:tx>
          <c:spPr>
            <a:ln w="50800" cap="flat">
              <a:solidFill>
                <a:schemeClr val="accent3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chemeClr val="accent3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Sheet1!$C$2:$C$18</c:f>
              <c:numCache>
                <c:formatCode>General</c:formatCode>
                <c:ptCount val="17"/>
                <c:pt idx="1">
                  <c:v>12</c:v>
                </c:pt>
                <c:pt idx="2">
                  <c:v>875</c:v>
                </c:pt>
                <c:pt idx="3">
                  <c:v>5030</c:v>
                </c:pt>
                <c:pt idx="4">
                  <c:v>21130</c:v>
                </c:pt>
                <c:pt idx="5">
                  <c:v>56996</c:v>
                </c:pt>
                <c:pt idx="6">
                  <c:v>100760</c:v>
                </c:pt>
                <c:pt idx="7">
                  <c:v>186752</c:v>
                </c:pt>
                <c:pt idx="8">
                  <c:v>302523</c:v>
                </c:pt>
                <c:pt idx="9">
                  <c:v>367367</c:v>
                </c:pt>
                <c:pt idx="10">
                  <c:v>491678</c:v>
                </c:pt>
                <c:pt idx="11">
                  <c:v>702060</c:v>
                </c:pt>
                <c:pt idx="12">
                  <c:v>940603</c:v>
                </c:pt>
                <c:pt idx="13">
                  <c:v>1094154</c:v>
                </c:pt>
                <c:pt idx="14">
                  <c:v>1217292</c:v>
                </c:pt>
                <c:pt idx="15">
                  <c:v>1318054</c:v>
                </c:pt>
                <c:pt idx="16">
                  <c:v>1215836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4B-5946-BB70-A5572542BEB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Elite Users</c:v>
                </c:pt>
              </c:strCache>
            </c:strRef>
          </c:tx>
          <c:spPr>
            <a:ln w="50800" cap="flat">
              <a:solidFill>
                <a:srgbClr val="929292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rgbClr val="929292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Sheet1!$D$2:$D$18</c:f>
              <c:numCache>
                <c:formatCode>General</c:formatCode>
                <c:ptCount val="16"/>
                <c:pt idx="3">
                  <c:v>896</c:v>
                </c:pt>
                <c:pt idx="4">
                  <c:v>2368</c:v>
                </c:pt>
                <c:pt idx="5">
                  <c:v>3592</c:v>
                </c:pt>
                <c:pt idx="6">
                  <c:v>6369</c:v>
                </c:pt>
                <c:pt idx="7">
                  <c:v>10238</c:v>
                </c:pt>
                <c:pt idx="8">
                  <c:v>12809</c:v>
                </c:pt>
                <c:pt idx="9">
                  <c:v>17362</c:v>
                </c:pt>
                <c:pt idx="10">
                  <c:v>18223</c:v>
                </c:pt>
                <c:pt idx="11">
                  <c:v>20508</c:v>
                </c:pt>
                <c:pt idx="12">
                  <c:v>26409</c:v>
                </c:pt>
                <c:pt idx="13">
                  <c:v>32128</c:v>
                </c:pt>
                <c:pt idx="14">
                  <c:v>38645</c:v>
                </c:pt>
                <c:pt idx="15">
                  <c:v>43026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4B-5946-BB70-A5572542BEB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Tips</c:v>
                </c:pt>
              </c:strCache>
            </c:strRef>
          </c:tx>
          <c:spPr>
            <a:ln w="50800" cap="flat">
              <a:solidFill>
                <a:srgbClr val="F8BA00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rgbClr val="F8BA00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Sheet1!$E$2:$E$18</c:f>
              <c:numCache>
                <c:formatCode>General</c:formatCode>
                <c:ptCount val="17"/>
                <c:pt idx="6">
                  <c:v>957</c:v>
                </c:pt>
                <c:pt idx="7">
                  <c:v>41922</c:v>
                </c:pt>
                <c:pt idx="8">
                  <c:v>146532</c:v>
                </c:pt>
                <c:pt idx="9">
                  <c:v>185961</c:v>
                </c:pt>
                <c:pt idx="10">
                  <c:v>167643</c:v>
                </c:pt>
                <c:pt idx="11">
                  <c:v>163943</c:v>
                </c:pt>
                <c:pt idx="12">
                  <c:v>130844</c:v>
                </c:pt>
                <c:pt idx="13">
                  <c:v>145569</c:v>
                </c:pt>
                <c:pt idx="14">
                  <c:v>151006</c:v>
                </c:pt>
                <c:pt idx="15">
                  <c:v>107826</c:v>
                </c:pt>
                <c:pt idx="16">
                  <c:v>78558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4B-5946-BB70-A5572542BEB5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Check-ins</c:v>
                </c:pt>
              </c:strCache>
            </c:strRef>
          </c:tx>
          <c:spPr>
            <a:ln w="50800" cap="flat">
              <a:solidFill>
                <a:srgbClr val="FF2600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rgbClr val="FF2600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Sheet1!$F$2:$F$18</c:f>
              <c:numCache>
                <c:formatCode>General</c:formatCode>
                <c:ptCount val="17"/>
                <c:pt idx="7">
                  <c:v>393953</c:v>
                </c:pt>
                <c:pt idx="8">
                  <c:v>1608736</c:v>
                </c:pt>
                <c:pt idx="9">
                  <c:v>2233001</c:v>
                </c:pt>
                <c:pt idx="10">
                  <c:v>2665596</c:v>
                </c:pt>
                <c:pt idx="11">
                  <c:v>2742368</c:v>
                </c:pt>
                <c:pt idx="12">
                  <c:v>2766769</c:v>
                </c:pt>
                <c:pt idx="13">
                  <c:v>2560414</c:v>
                </c:pt>
                <c:pt idx="14">
                  <c:v>2307315</c:v>
                </c:pt>
                <c:pt idx="15">
                  <c:v>2008051</c:v>
                </c:pt>
                <c:pt idx="16">
                  <c:v>1717574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4B-5946-BB70-A5572542BE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#,##0" sourceLinked="0"/>
        <c:majorTickMark val="none"/>
        <c:minorTickMark val="none"/>
        <c:tickLblPos val="low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6350" cap="flat">
              <a:solidFill>
                <a:srgbClr val="B8B8B8"/>
              </a:solidFill>
              <a:prstDash val="solid"/>
              <a:miter lim="400000"/>
            </a:ln>
          </c:spPr>
        </c:majorGridlines>
        <c:numFmt formatCode="#,##0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  <c:crossAx val="2094734552"/>
        <c:crosses val="autoZero"/>
        <c:crossBetween val="midCat"/>
        <c:majorUnit val="750000"/>
        <c:minorUnit val="375000"/>
      </c:valAx>
      <c:spPr>
        <a:noFill/>
        <a:ln w="12700" cap="flat">
          <a:noFill/>
          <a:miter lim="400000"/>
        </a:ln>
        <a:effectLst/>
      </c:spPr>
    </c:plotArea>
    <c:legend>
      <c:legendPos val="t"/>
      <c:legendEntry>
        <c:idx val="0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1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2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3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4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ayout>
        <c:manualLayout>
          <c:xMode val="edge"/>
          <c:yMode val="edge"/>
          <c:x val="0.192078"/>
          <c:y val="0"/>
          <c:w val="0.74736000000000002"/>
          <c:h val="7.5276700000000002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3000" b="0" i="0" u="none" strike="noStrike">
              <a:solidFill>
                <a:srgbClr val="000000"/>
              </a:solidFill>
              <a:latin typeface="Helvetica Neue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[tip_sentiment_summary.xlsx]Sheet1!PivotTable4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1" i="0" u="none" strike="noStrike" kern="1200" cap="all" spc="5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>
                <a:solidFill>
                  <a:schemeClr val="bg2">
                    <a:lumMod val="10000"/>
                  </a:schemeClr>
                </a:solidFill>
              </a:rPr>
              <a:t>overall Sentiment breakdown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1" i="0" u="none" strike="noStrike" kern="1200" cap="all" spc="50" baseline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32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32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32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D3F3-D945-B90A-2311E40FF215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D3F3-D945-B90A-2311E40FF215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D3F3-D945-B90A-2311E40FF215}"/>
              </c:ext>
            </c:extLst>
          </c:dPt>
          <c:dLbls>
            <c:dLbl>
              <c:idx val="0"/>
              <c:layout>
                <c:manualLayout>
                  <c:x val="-9.9920205500788437E-2"/>
                  <c:y val="0.18711629116750045"/>
                </c:manualLayout>
              </c:layout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F3-D945-B90A-2311E40FF215}"/>
                </c:ext>
              </c:extLst>
            </c:dLbl>
            <c:dLbl>
              <c:idx val="1"/>
              <c:layout>
                <c:manualLayout>
                  <c:x val="-0.18899506855617476"/>
                  <c:y val="-6.1970314622078686E-2"/>
                </c:manualLayout>
              </c:layout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3F3-D945-B90A-2311E40FF215}"/>
                </c:ext>
              </c:extLst>
            </c:dLbl>
            <c:dLbl>
              <c:idx val="2"/>
              <c:layout>
                <c:manualLayout>
                  <c:x val="0.2034548861550553"/>
                  <c:y val="-9.1097558590187727E-2"/>
                </c:manualLayout>
              </c:layout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3F3-D945-B90A-2311E40FF215}"/>
                </c:ext>
              </c:extLst>
            </c:dLbl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3"/>
                <c:pt idx="0">
                  <c:v>negative</c:v>
                </c:pt>
                <c:pt idx="1">
                  <c:v>neutral</c:v>
                </c:pt>
                <c:pt idx="2">
                  <c:v>positive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3"/>
                <c:pt idx="0">
                  <c:v>166581</c:v>
                </c:pt>
                <c:pt idx="1">
                  <c:v>376781</c:v>
                </c:pt>
                <c:pt idx="2">
                  <c:v>775443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3F3-D945-B90A-2311E40FF215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A5C97A-5A89-C04E-8FD8-F9D540ABDCC6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DDE3285-8ECA-8F44-895C-A931509EEA96}">
      <dgm:prSet phldrT="[Text]"/>
      <dgm:spPr/>
      <dgm:t>
        <a:bodyPr/>
        <a:lstStyle/>
        <a:p>
          <a:r>
            <a:rPr lang="en-US" dirty="0"/>
            <a:t>Metrics determination</a:t>
          </a:r>
        </a:p>
      </dgm:t>
    </dgm:pt>
    <dgm:pt modelId="{7A8ADD79-2228-344B-8B5D-482A11FE8B36}" type="parTrans" cxnId="{82683C17-B5A8-C747-8799-296CCCBDD5FF}">
      <dgm:prSet/>
      <dgm:spPr/>
      <dgm:t>
        <a:bodyPr/>
        <a:lstStyle/>
        <a:p>
          <a:endParaRPr lang="en-US"/>
        </a:p>
      </dgm:t>
    </dgm:pt>
    <dgm:pt modelId="{6123079F-566A-E741-9044-34DA765BA206}" type="sibTrans" cxnId="{82683C17-B5A8-C747-8799-296CCCBDD5FF}">
      <dgm:prSet/>
      <dgm:spPr/>
      <dgm:t>
        <a:bodyPr/>
        <a:lstStyle/>
        <a:p>
          <a:endParaRPr lang="en-US"/>
        </a:p>
      </dgm:t>
    </dgm:pt>
    <dgm:pt modelId="{BAD2ED7B-59D8-874C-9FAE-0426CCA22BF5}">
      <dgm:prSet phldrT="[Text]"/>
      <dgm:spPr/>
      <dgm:t>
        <a:bodyPr/>
        <a:lstStyle/>
        <a:p>
          <a:r>
            <a:rPr lang="en-US" dirty="0"/>
            <a:t>Each metrics’ performance per year</a:t>
          </a:r>
        </a:p>
      </dgm:t>
    </dgm:pt>
    <dgm:pt modelId="{E672AA4D-CF21-F140-8FE0-DFD22C5724F0}" type="parTrans" cxnId="{3420A999-9F89-0F47-B678-43E20C5B4EDC}">
      <dgm:prSet/>
      <dgm:spPr/>
      <dgm:t>
        <a:bodyPr/>
        <a:lstStyle/>
        <a:p>
          <a:endParaRPr lang="en-US"/>
        </a:p>
      </dgm:t>
    </dgm:pt>
    <dgm:pt modelId="{7AF60FC4-3A2A-D54B-A645-590C56A723D9}" type="sibTrans" cxnId="{3420A999-9F89-0F47-B678-43E20C5B4EDC}">
      <dgm:prSet/>
      <dgm:spPr/>
      <dgm:t>
        <a:bodyPr/>
        <a:lstStyle/>
        <a:p>
          <a:endParaRPr lang="en-US"/>
        </a:p>
      </dgm:t>
    </dgm:pt>
    <dgm:pt modelId="{4B6B874A-A915-6048-A24F-172E3D22D1B3}">
      <dgm:prSet phldrT="[Text]"/>
      <dgm:spPr/>
      <dgm:t>
        <a:bodyPr/>
        <a:lstStyle/>
        <a:p>
          <a:r>
            <a:rPr lang="en-US" dirty="0"/>
            <a:t>Joined</a:t>
          </a:r>
          <a:r>
            <a:rPr lang="en-US" baseline="0" dirty="0"/>
            <a:t> report of all metrics </a:t>
          </a:r>
          <a:endParaRPr lang="en-US" dirty="0"/>
        </a:p>
      </dgm:t>
    </dgm:pt>
    <dgm:pt modelId="{7FB3F4B8-87A8-DF4A-A9E0-5AA20AC29428}" type="parTrans" cxnId="{786E933C-4CFB-DB42-B118-B80ED0556468}">
      <dgm:prSet/>
      <dgm:spPr/>
      <dgm:t>
        <a:bodyPr/>
        <a:lstStyle/>
        <a:p>
          <a:endParaRPr lang="en-US"/>
        </a:p>
      </dgm:t>
    </dgm:pt>
    <dgm:pt modelId="{5333319C-0EDD-6242-9374-4F701641CC4D}" type="sibTrans" cxnId="{786E933C-4CFB-DB42-B118-B80ED0556468}">
      <dgm:prSet/>
      <dgm:spPr/>
      <dgm:t>
        <a:bodyPr/>
        <a:lstStyle/>
        <a:p>
          <a:endParaRPr lang="en-US"/>
        </a:p>
      </dgm:t>
    </dgm:pt>
    <dgm:pt modelId="{43302298-A052-7E41-B8BE-450B2BF22697}">
      <dgm:prSet/>
      <dgm:spPr/>
      <dgm:t>
        <a:bodyPr/>
        <a:lstStyle/>
        <a:p>
          <a:r>
            <a:rPr lang="en-US" dirty="0"/>
            <a:t>Visualize output in Excel-Charts</a:t>
          </a:r>
        </a:p>
      </dgm:t>
    </dgm:pt>
    <dgm:pt modelId="{4926D64C-1498-A448-BA07-A827D5C9CF7E}" type="parTrans" cxnId="{D3370B8D-82C7-D446-882E-66B4BBAEC928}">
      <dgm:prSet/>
      <dgm:spPr/>
      <dgm:t>
        <a:bodyPr/>
        <a:lstStyle/>
        <a:p>
          <a:endParaRPr lang="en-US"/>
        </a:p>
      </dgm:t>
    </dgm:pt>
    <dgm:pt modelId="{D4F27BFB-BDFA-BC45-8674-38333C800D84}" type="sibTrans" cxnId="{D3370B8D-82C7-D446-882E-66B4BBAEC928}">
      <dgm:prSet/>
      <dgm:spPr/>
      <dgm:t>
        <a:bodyPr/>
        <a:lstStyle/>
        <a:p>
          <a:endParaRPr lang="en-US"/>
        </a:p>
      </dgm:t>
    </dgm:pt>
    <dgm:pt modelId="{06CB4F92-71A7-5943-A223-EBE9E9D63E9E}" type="pres">
      <dgm:prSet presAssocID="{C3A5C97A-5A89-C04E-8FD8-F9D540ABDCC6}" presName="Name0" presStyleCnt="0">
        <dgm:presLayoutVars>
          <dgm:dir/>
          <dgm:resizeHandles val="exact"/>
        </dgm:presLayoutVars>
      </dgm:prSet>
      <dgm:spPr/>
    </dgm:pt>
    <dgm:pt modelId="{93028F91-C5BF-BD45-B009-AB7003A0EFB8}" type="pres">
      <dgm:prSet presAssocID="{DDDE3285-8ECA-8F44-895C-A931509EEA96}" presName="node" presStyleLbl="node1" presStyleIdx="0" presStyleCnt="4">
        <dgm:presLayoutVars>
          <dgm:bulletEnabled val="1"/>
        </dgm:presLayoutVars>
      </dgm:prSet>
      <dgm:spPr/>
    </dgm:pt>
    <dgm:pt modelId="{8A480607-B670-764D-B26B-8A549837812C}" type="pres">
      <dgm:prSet presAssocID="{6123079F-566A-E741-9044-34DA765BA206}" presName="sibTrans" presStyleLbl="sibTrans2D1" presStyleIdx="0" presStyleCnt="3"/>
      <dgm:spPr/>
    </dgm:pt>
    <dgm:pt modelId="{EAE8DC9C-F32D-B44B-BBEA-2A3EF86BA575}" type="pres">
      <dgm:prSet presAssocID="{6123079F-566A-E741-9044-34DA765BA206}" presName="connectorText" presStyleLbl="sibTrans2D1" presStyleIdx="0" presStyleCnt="3"/>
      <dgm:spPr/>
    </dgm:pt>
    <dgm:pt modelId="{88DD9F6F-D203-FF48-9900-79C844198BB4}" type="pres">
      <dgm:prSet presAssocID="{BAD2ED7B-59D8-874C-9FAE-0426CCA22BF5}" presName="node" presStyleLbl="node1" presStyleIdx="1" presStyleCnt="4">
        <dgm:presLayoutVars>
          <dgm:bulletEnabled val="1"/>
        </dgm:presLayoutVars>
      </dgm:prSet>
      <dgm:spPr/>
    </dgm:pt>
    <dgm:pt modelId="{137FF8CD-4FD3-E442-8EE5-50175C9BA4FC}" type="pres">
      <dgm:prSet presAssocID="{7AF60FC4-3A2A-D54B-A645-590C56A723D9}" presName="sibTrans" presStyleLbl="sibTrans2D1" presStyleIdx="1" presStyleCnt="3"/>
      <dgm:spPr/>
    </dgm:pt>
    <dgm:pt modelId="{F1394AC6-78FD-6A4E-B403-EF2C8F64112A}" type="pres">
      <dgm:prSet presAssocID="{7AF60FC4-3A2A-D54B-A645-590C56A723D9}" presName="connectorText" presStyleLbl="sibTrans2D1" presStyleIdx="1" presStyleCnt="3"/>
      <dgm:spPr/>
    </dgm:pt>
    <dgm:pt modelId="{458ABAD0-BB09-D543-AB5C-ED69274F9C85}" type="pres">
      <dgm:prSet presAssocID="{4B6B874A-A915-6048-A24F-172E3D22D1B3}" presName="node" presStyleLbl="node1" presStyleIdx="2" presStyleCnt="4">
        <dgm:presLayoutVars>
          <dgm:bulletEnabled val="1"/>
        </dgm:presLayoutVars>
      </dgm:prSet>
      <dgm:spPr/>
    </dgm:pt>
    <dgm:pt modelId="{690DD607-7708-1D4D-B270-A5F312B1A0A1}" type="pres">
      <dgm:prSet presAssocID="{5333319C-0EDD-6242-9374-4F701641CC4D}" presName="sibTrans" presStyleLbl="sibTrans2D1" presStyleIdx="2" presStyleCnt="3"/>
      <dgm:spPr/>
    </dgm:pt>
    <dgm:pt modelId="{0A691B2F-7801-7447-B85C-733AA1D70347}" type="pres">
      <dgm:prSet presAssocID="{5333319C-0EDD-6242-9374-4F701641CC4D}" presName="connectorText" presStyleLbl="sibTrans2D1" presStyleIdx="2" presStyleCnt="3"/>
      <dgm:spPr/>
    </dgm:pt>
    <dgm:pt modelId="{676DB493-1ABA-6745-A926-2F3631D027E2}" type="pres">
      <dgm:prSet presAssocID="{43302298-A052-7E41-B8BE-450B2BF22697}" presName="node" presStyleLbl="node1" presStyleIdx="3" presStyleCnt="4">
        <dgm:presLayoutVars>
          <dgm:bulletEnabled val="1"/>
        </dgm:presLayoutVars>
      </dgm:prSet>
      <dgm:spPr/>
    </dgm:pt>
  </dgm:ptLst>
  <dgm:cxnLst>
    <dgm:cxn modelId="{9AD8900A-1CA8-5E4E-84B6-9C0C640325BB}" type="presOf" srcId="{6123079F-566A-E741-9044-34DA765BA206}" destId="{8A480607-B670-764D-B26B-8A549837812C}" srcOrd="0" destOrd="0" presId="urn:microsoft.com/office/officeart/2005/8/layout/process1"/>
    <dgm:cxn modelId="{82683C17-B5A8-C747-8799-296CCCBDD5FF}" srcId="{C3A5C97A-5A89-C04E-8FD8-F9D540ABDCC6}" destId="{DDDE3285-8ECA-8F44-895C-A931509EEA96}" srcOrd="0" destOrd="0" parTransId="{7A8ADD79-2228-344B-8B5D-482A11FE8B36}" sibTransId="{6123079F-566A-E741-9044-34DA765BA206}"/>
    <dgm:cxn modelId="{DDB1D828-F124-6B42-9687-525A13446A73}" type="presOf" srcId="{BAD2ED7B-59D8-874C-9FAE-0426CCA22BF5}" destId="{88DD9F6F-D203-FF48-9900-79C844198BB4}" srcOrd="0" destOrd="0" presId="urn:microsoft.com/office/officeart/2005/8/layout/process1"/>
    <dgm:cxn modelId="{EC8CCE32-3B8C-5449-A869-110EBCCA9FB8}" type="presOf" srcId="{DDDE3285-8ECA-8F44-895C-A931509EEA96}" destId="{93028F91-C5BF-BD45-B009-AB7003A0EFB8}" srcOrd="0" destOrd="0" presId="urn:microsoft.com/office/officeart/2005/8/layout/process1"/>
    <dgm:cxn modelId="{95165838-4D07-E147-9A67-D4FD500C1F94}" type="presOf" srcId="{5333319C-0EDD-6242-9374-4F701641CC4D}" destId="{0A691B2F-7801-7447-B85C-733AA1D70347}" srcOrd="1" destOrd="0" presId="urn:microsoft.com/office/officeart/2005/8/layout/process1"/>
    <dgm:cxn modelId="{786E933C-4CFB-DB42-B118-B80ED0556468}" srcId="{C3A5C97A-5A89-C04E-8FD8-F9D540ABDCC6}" destId="{4B6B874A-A915-6048-A24F-172E3D22D1B3}" srcOrd="2" destOrd="0" parTransId="{7FB3F4B8-87A8-DF4A-A9E0-5AA20AC29428}" sibTransId="{5333319C-0EDD-6242-9374-4F701641CC4D}"/>
    <dgm:cxn modelId="{6FD91772-5D2D-ED40-983B-07D13C349F0F}" type="presOf" srcId="{C3A5C97A-5A89-C04E-8FD8-F9D540ABDCC6}" destId="{06CB4F92-71A7-5943-A223-EBE9E9D63E9E}" srcOrd="0" destOrd="0" presId="urn:microsoft.com/office/officeart/2005/8/layout/process1"/>
    <dgm:cxn modelId="{EAC37D72-5E08-5A4F-9C5B-D03D49481369}" type="presOf" srcId="{43302298-A052-7E41-B8BE-450B2BF22697}" destId="{676DB493-1ABA-6745-A926-2F3631D027E2}" srcOrd="0" destOrd="0" presId="urn:microsoft.com/office/officeart/2005/8/layout/process1"/>
    <dgm:cxn modelId="{D3370B8D-82C7-D446-882E-66B4BBAEC928}" srcId="{C3A5C97A-5A89-C04E-8FD8-F9D540ABDCC6}" destId="{43302298-A052-7E41-B8BE-450B2BF22697}" srcOrd="3" destOrd="0" parTransId="{4926D64C-1498-A448-BA07-A827D5C9CF7E}" sibTransId="{D4F27BFB-BDFA-BC45-8674-38333C800D84}"/>
    <dgm:cxn modelId="{3420A999-9F89-0F47-B678-43E20C5B4EDC}" srcId="{C3A5C97A-5A89-C04E-8FD8-F9D540ABDCC6}" destId="{BAD2ED7B-59D8-874C-9FAE-0426CCA22BF5}" srcOrd="1" destOrd="0" parTransId="{E672AA4D-CF21-F140-8FE0-DFD22C5724F0}" sibTransId="{7AF60FC4-3A2A-D54B-A645-590C56A723D9}"/>
    <dgm:cxn modelId="{B370269D-3199-FB41-BC19-B771E776F442}" type="presOf" srcId="{7AF60FC4-3A2A-D54B-A645-590C56A723D9}" destId="{137FF8CD-4FD3-E442-8EE5-50175C9BA4FC}" srcOrd="0" destOrd="0" presId="urn:microsoft.com/office/officeart/2005/8/layout/process1"/>
    <dgm:cxn modelId="{37BD52AF-9B24-AE45-B865-821A421804AB}" type="presOf" srcId="{5333319C-0EDD-6242-9374-4F701641CC4D}" destId="{690DD607-7708-1D4D-B270-A5F312B1A0A1}" srcOrd="0" destOrd="0" presId="urn:microsoft.com/office/officeart/2005/8/layout/process1"/>
    <dgm:cxn modelId="{9CAC83C6-5941-0344-AE14-70AA965D1DE2}" type="presOf" srcId="{7AF60FC4-3A2A-D54B-A645-590C56A723D9}" destId="{F1394AC6-78FD-6A4E-B403-EF2C8F64112A}" srcOrd="1" destOrd="0" presId="urn:microsoft.com/office/officeart/2005/8/layout/process1"/>
    <dgm:cxn modelId="{60118EEC-7404-7E49-9EBA-3BC30B9C6817}" type="presOf" srcId="{6123079F-566A-E741-9044-34DA765BA206}" destId="{EAE8DC9C-F32D-B44B-BBEA-2A3EF86BA575}" srcOrd="1" destOrd="0" presId="urn:microsoft.com/office/officeart/2005/8/layout/process1"/>
    <dgm:cxn modelId="{6997ABF7-F555-914F-BD15-C6F4E5A3A8CD}" type="presOf" srcId="{4B6B874A-A915-6048-A24F-172E3D22D1B3}" destId="{458ABAD0-BB09-D543-AB5C-ED69274F9C85}" srcOrd="0" destOrd="0" presId="urn:microsoft.com/office/officeart/2005/8/layout/process1"/>
    <dgm:cxn modelId="{706FC560-B9B0-ED43-A8CB-AC93037C9B78}" type="presParOf" srcId="{06CB4F92-71A7-5943-A223-EBE9E9D63E9E}" destId="{93028F91-C5BF-BD45-B009-AB7003A0EFB8}" srcOrd="0" destOrd="0" presId="urn:microsoft.com/office/officeart/2005/8/layout/process1"/>
    <dgm:cxn modelId="{C884CC28-3270-AF40-BCB7-49D47D2CFBCC}" type="presParOf" srcId="{06CB4F92-71A7-5943-A223-EBE9E9D63E9E}" destId="{8A480607-B670-764D-B26B-8A549837812C}" srcOrd="1" destOrd="0" presId="urn:microsoft.com/office/officeart/2005/8/layout/process1"/>
    <dgm:cxn modelId="{BE4D888C-9C01-5045-97E7-9352B376FE02}" type="presParOf" srcId="{8A480607-B670-764D-B26B-8A549837812C}" destId="{EAE8DC9C-F32D-B44B-BBEA-2A3EF86BA575}" srcOrd="0" destOrd="0" presId="urn:microsoft.com/office/officeart/2005/8/layout/process1"/>
    <dgm:cxn modelId="{4AB20AD9-F6BB-DD4D-AF4B-3CDCD610EB35}" type="presParOf" srcId="{06CB4F92-71A7-5943-A223-EBE9E9D63E9E}" destId="{88DD9F6F-D203-FF48-9900-79C844198BB4}" srcOrd="2" destOrd="0" presId="urn:microsoft.com/office/officeart/2005/8/layout/process1"/>
    <dgm:cxn modelId="{FEC67F63-570A-6948-8716-49D2ACBEDD4B}" type="presParOf" srcId="{06CB4F92-71A7-5943-A223-EBE9E9D63E9E}" destId="{137FF8CD-4FD3-E442-8EE5-50175C9BA4FC}" srcOrd="3" destOrd="0" presId="urn:microsoft.com/office/officeart/2005/8/layout/process1"/>
    <dgm:cxn modelId="{5AFADC8F-45E9-6C4D-B33D-84587EABE09F}" type="presParOf" srcId="{137FF8CD-4FD3-E442-8EE5-50175C9BA4FC}" destId="{F1394AC6-78FD-6A4E-B403-EF2C8F64112A}" srcOrd="0" destOrd="0" presId="urn:microsoft.com/office/officeart/2005/8/layout/process1"/>
    <dgm:cxn modelId="{6C7E8DF1-9856-2440-92DF-8DA12A1E925C}" type="presParOf" srcId="{06CB4F92-71A7-5943-A223-EBE9E9D63E9E}" destId="{458ABAD0-BB09-D543-AB5C-ED69274F9C85}" srcOrd="4" destOrd="0" presId="urn:microsoft.com/office/officeart/2005/8/layout/process1"/>
    <dgm:cxn modelId="{D7F10D86-F1D0-524E-B8EB-097C48A5585E}" type="presParOf" srcId="{06CB4F92-71A7-5943-A223-EBE9E9D63E9E}" destId="{690DD607-7708-1D4D-B270-A5F312B1A0A1}" srcOrd="5" destOrd="0" presId="urn:microsoft.com/office/officeart/2005/8/layout/process1"/>
    <dgm:cxn modelId="{F78EC7B7-36DC-174C-974A-12E9173F7073}" type="presParOf" srcId="{690DD607-7708-1D4D-B270-A5F312B1A0A1}" destId="{0A691B2F-7801-7447-B85C-733AA1D70347}" srcOrd="0" destOrd="0" presId="urn:microsoft.com/office/officeart/2005/8/layout/process1"/>
    <dgm:cxn modelId="{4199FFBB-9889-FA45-AE2C-144320CBA123}" type="presParOf" srcId="{06CB4F92-71A7-5943-A223-EBE9E9D63E9E}" destId="{676DB493-1ABA-6745-A926-2F3631D027E2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A5C97A-5A89-C04E-8FD8-F9D540ABDCC6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DDE3285-8ECA-8F44-895C-A931509EEA96}">
      <dgm:prSet phldrT="[Text]"/>
      <dgm:spPr/>
      <dgm:t>
        <a:bodyPr/>
        <a:lstStyle/>
        <a:p>
          <a:r>
            <a:rPr lang="en-US" dirty="0"/>
            <a:t>Create a dictionary table.</a:t>
          </a:r>
        </a:p>
      </dgm:t>
    </dgm:pt>
    <dgm:pt modelId="{7A8ADD79-2228-344B-8B5D-482A11FE8B36}" type="parTrans" cxnId="{82683C17-B5A8-C747-8799-296CCCBDD5FF}">
      <dgm:prSet/>
      <dgm:spPr/>
      <dgm:t>
        <a:bodyPr/>
        <a:lstStyle/>
        <a:p>
          <a:endParaRPr lang="en-US"/>
        </a:p>
      </dgm:t>
    </dgm:pt>
    <dgm:pt modelId="{6123079F-566A-E741-9044-34DA765BA206}" type="sibTrans" cxnId="{82683C17-B5A8-C747-8799-296CCCBDD5FF}">
      <dgm:prSet/>
      <dgm:spPr/>
      <dgm:t>
        <a:bodyPr/>
        <a:lstStyle/>
        <a:p>
          <a:endParaRPr lang="en-US"/>
        </a:p>
      </dgm:t>
    </dgm:pt>
    <dgm:pt modelId="{BAD2ED7B-59D8-874C-9FAE-0426CCA22BF5}">
      <dgm:prSet phldrT="[Text]"/>
      <dgm:spPr/>
      <dgm:t>
        <a:bodyPr/>
        <a:lstStyle/>
        <a:p>
          <a:r>
            <a:rPr lang="en-US" dirty="0"/>
            <a:t>Splitting ‘Tips’ into individual words.</a:t>
          </a:r>
        </a:p>
      </dgm:t>
    </dgm:pt>
    <dgm:pt modelId="{E672AA4D-CF21-F140-8FE0-DFD22C5724F0}" type="parTrans" cxnId="{3420A999-9F89-0F47-B678-43E20C5B4EDC}">
      <dgm:prSet/>
      <dgm:spPr/>
      <dgm:t>
        <a:bodyPr/>
        <a:lstStyle/>
        <a:p>
          <a:endParaRPr lang="en-US"/>
        </a:p>
      </dgm:t>
    </dgm:pt>
    <dgm:pt modelId="{7AF60FC4-3A2A-D54B-A645-590C56A723D9}" type="sibTrans" cxnId="{3420A999-9F89-0F47-B678-43E20C5B4EDC}">
      <dgm:prSet/>
      <dgm:spPr/>
      <dgm:t>
        <a:bodyPr/>
        <a:lstStyle/>
        <a:p>
          <a:endParaRPr lang="en-US"/>
        </a:p>
      </dgm:t>
    </dgm:pt>
    <dgm:pt modelId="{4B6B874A-A915-6048-A24F-172E3D22D1B3}">
      <dgm:prSet phldrT="[Text]"/>
      <dgm:spPr/>
      <dgm:t>
        <a:bodyPr/>
        <a:lstStyle/>
        <a:p>
          <a:r>
            <a:rPr lang="en-US" dirty="0"/>
            <a:t>Use ‘Dictionary’ to assign sentiment values for each word.</a:t>
          </a:r>
        </a:p>
      </dgm:t>
    </dgm:pt>
    <dgm:pt modelId="{7FB3F4B8-87A8-DF4A-A9E0-5AA20AC29428}" type="parTrans" cxnId="{786E933C-4CFB-DB42-B118-B80ED0556468}">
      <dgm:prSet/>
      <dgm:spPr/>
      <dgm:t>
        <a:bodyPr/>
        <a:lstStyle/>
        <a:p>
          <a:endParaRPr lang="en-US"/>
        </a:p>
      </dgm:t>
    </dgm:pt>
    <dgm:pt modelId="{5333319C-0EDD-6242-9374-4F701641CC4D}" type="sibTrans" cxnId="{786E933C-4CFB-DB42-B118-B80ED0556468}">
      <dgm:prSet/>
      <dgm:spPr/>
      <dgm:t>
        <a:bodyPr/>
        <a:lstStyle/>
        <a:p>
          <a:endParaRPr lang="en-US"/>
        </a:p>
      </dgm:t>
    </dgm:pt>
    <dgm:pt modelId="{43302298-A052-7E41-B8BE-450B2BF22697}">
      <dgm:prSet/>
      <dgm:spPr/>
      <dgm:t>
        <a:bodyPr lIns="146304"/>
        <a:lstStyle/>
        <a:p>
          <a:r>
            <a:rPr lang="en-US" dirty="0"/>
            <a:t>Aggregate sentiments for ‘Tips’.</a:t>
          </a:r>
        </a:p>
      </dgm:t>
    </dgm:pt>
    <dgm:pt modelId="{4926D64C-1498-A448-BA07-A827D5C9CF7E}" type="parTrans" cxnId="{D3370B8D-82C7-D446-882E-66B4BBAEC928}">
      <dgm:prSet/>
      <dgm:spPr/>
      <dgm:t>
        <a:bodyPr/>
        <a:lstStyle/>
        <a:p>
          <a:endParaRPr lang="en-US"/>
        </a:p>
      </dgm:t>
    </dgm:pt>
    <dgm:pt modelId="{D4F27BFB-BDFA-BC45-8674-38333C800D84}" type="sibTrans" cxnId="{D3370B8D-82C7-D446-882E-66B4BBAEC928}">
      <dgm:prSet/>
      <dgm:spPr/>
      <dgm:t>
        <a:bodyPr/>
        <a:lstStyle/>
        <a:p>
          <a:endParaRPr lang="en-US"/>
        </a:p>
      </dgm:t>
    </dgm:pt>
    <dgm:pt modelId="{8774FB60-95B8-534B-94C2-DEC7BDEE65BB}">
      <dgm:prSet custT="1"/>
      <dgm:spPr/>
      <dgm:t>
        <a:bodyPr/>
        <a:lstStyle/>
        <a:p>
          <a:r>
            <a:rPr lang="en-US" sz="3000" dirty="0"/>
            <a:t>Create visualization with ‘Tips’ sentiment and geo-temporal information</a:t>
          </a:r>
        </a:p>
      </dgm:t>
    </dgm:pt>
    <dgm:pt modelId="{738491C4-6D0A-A642-8743-3DC0436ECD21}" type="parTrans" cxnId="{12ED6EDB-35C9-EC40-9AF7-1608561B04B5}">
      <dgm:prSet/>
      <dgm:spPr/>
      <dgm:t>
        <a:bodyPr/>
        <a:lstStyle/>
        <a:p>
          <a:endParaRPr lang="en-US"/>
        </a:p>
      </dgm:t>
    </dgm:pt>
    <dgm:pt modelId="{45311899-59D5-B245-90E4-BAE0A3C8CAC2}" type="sibTrans" cxnId="{12ED6EDB-35C9-EC40-9AF7-1608561B04B5}">
      <dgm:prSet/>
      <dgm:spPr/>
      <dgm:t>
        <a:bodyPr/>
        <a:lstStyle/>
        <a:p>
          <a:endParaRPr lang="en-US"/>
        </a:p>
      </dgm:t>
    </dgm:pt>
    <dgm:pt modelId="{06CB4F92-71A7-5943-A223-EBE9E9D63E9E}" type="pres">
      <dgm:prSet presAssocID="{C3A5C97A-5A89-C04E-8FD8-F9D540ABDCC6}" presName="Name0" presStyleCnt="0">
        <dgm:presLayoutVars>
          <dgm:dir/>
          <dgm:resizeHandles val="exact"/>
        </dgm:presLayoutVars>
      </dgm:prSet>
      <dgm:spPr/>
    </dgm:pt>
    <dgm:pt modelId="{93028F91-C5BF-BD45-B009-AB7003A0EFB8}" type="pres">
      <dgm:prSet presAssocID="{DDDE3285-8ECA-8F44-895C-A931509EEA96}" presName="node" presStyleLbl="node1" presStyleIdx="0" presStyleCnt="5">
        <dgm:presLayoutVars>
          <dgm:bulletEnabled val="1"/>
        </dgm:presLayoutVars>
      </dgm:prSet>
      <dgm:spPr/>
    </dgm:pt>
    <dgm:pt modelId="{8A480607-B670-764D-B26B-8A549837812C}" type="pres">
      <dgm:prSet presAssocID="{6123079F-566A-E741-9044-34DA765BA206}" presName="sibTrans" presStyleLbl="sibTrans2D1" presStyleIdx="0" presStyleCnt="4"/>
      <dgm:spPr/>
    </dgm:pt>
    <dgm:pt modelId="{EAE8DC9C-F32D-B44B-BBEA-2A3EF86BA575}" type="pres">
      <dgm:prSet presAssocID="{6123079F-566A-E741-9044-34DA765BA206}" presName="connectorText" presStyleLbl="sibTrans2D1" presStyleIdx="0" presStyleCnt="4"/>
      <dgm:spPr/>
    </dgm:pt>
    <dgm:pt modelId="{88DD9F6F-D203-FF48-9900-79C844198BB4}" type="pres">
      <dgm:prSet presAssocID="{BAD2ED7B-59D8-874C-9FAE-0426CCA22BF5}" presName="node" presStyleLbl="node1" presStyleIdx="1" presStyleCnt="5">
        <dgm:presLayoutVars>
          <dgm:bulletEnabled val="1"/>
        </dgm:presLayoutVars>
      </dgm:prSet>
      <dgm:spPr/>
    </dgm:pt>
    <dgm:pt modelId="{137FF8CD-4FD3-E442-8EE5-50175C9BA4FC}" type="pres">
      <dgm:prSet presAssocID="{7AF60FC4-3A2A-D54B-A645-590C56A723D9}" presName="sibTrans" presStyleLbl="sibTrans2D1" presStyleIdx="1" presStyleCnt="4"/>
      <dgm:spPr/>
    </dgm:pt>
    <dgm:pt modelId="{F1394AC6-78FD-6A4E-B403-EF2C8F64112A}" type="pres">
      <dgm:prSet presAssocID="{7AF60FC4-3A2A-D54B-A645-590C56A723D9}" presName="connectorText" presStyleLbl="sibTrans2D1" presStyleIdx="1" presStyleCnt="4"/>
      <dgm:spPr/>
    </dgm:pt>
    <dgm:pt modelId="{458ABAD0-BB09-D543-AB5C-ED69274F9C85}" type="pres">
      <dgm:prSet presAssocID="{4B6B874A-A915-6048-A24F-172E3D22D1B3}" presName="node" presStyleLbl="node1" presStyleIdx="2" presStyleCnt="5">
        <dgm:presLayoutVars>
          <dgm:bulletEnabled val="1"/>
        </dgm:presLayoutVars>
      </dgm:prSet>
      <dgm:spPr/>
    </dgm:pt>
    <dgm:pt modelId="{690DD607-7708-1D4D-B270-A5F312B1A0A1}" type="pres">
      <dgm:prSet presAssocID="{5333319C-0EDD-6242-9374-4F701641CC4D}" presName="sibTrans" presStyleLbl="sibTrans2D1" presStyleIdx="2" presStyleCnt="4"/>
      <dgm:spPr/>
    </dgm:pt>
    <dgm:pt modelId="{0A691B2F-7801-7447-B85C-733AA1D70347}" type="pres">
      <dgm:prSet presAssocID="{5333319C-0EDD-6242-9374-4F701641CC4D}" presName="connectorText" presStyleLbl="sibTrans2D1" presStyleIdx="2" presStyleCnt="4"/>
      <dgm:spPr/>
    </dgm:pt>
    <dgm:pt modelId="{676DB493-1ABA-6745-A926-2F3631D027E2}" type="pres">
      <dgm:prSet presAssocID="{43302298-A052-7E41-B8BE-450B2BF22697}" presName="node" presStyleLbl="node1" presStyleIdx="3" presStyleCnt="5">
        <dgm:presLayoutVars>
          <dgm:bulletEnabled val="1"/>
        </dgm:presLayoutVars>
      </dgm:prSet>
      <dgm:spPr/>
    </dgm:pt>
    <dgm:pt modelId="{2723D229-AD25-F049-A61C-C67872D94BDF}" type="pres">
      <dgm:prSet presAssocID="{D4F27BFB-BDFA-BC45-8674-38333C800D84}" presName="sibTrans" presStyleLbl="sibTrans2D1" presStyleIdx="3" presStyleCnt="4"/>
      <dgm:spPr/>
    </dgm:pt>
    <dgm:pt modelId="{999C91DD-ECCD-6E4C-A3BB-91FC3446E2A1}" type="pres">
      <dgm:prSet presAssocID="{D4F27BFB-BDFA-BC45-8674-38333C800D84}" presName="connectorText" presStyleLbl="sibTrans2D1" presStyleIdx="3" presStyleCnt="4"/>
      <dgm:spPr/>
    </dgm:pt>
    <dgm:pt modelId="{40A838DF-D77E-D84F-A755-645D21F18C17}" type="pres">
      <dgm:prSet presAssocID="{8774FB60-95B8-534B-94C2-DEC7BDEE65BB}" presName="node" presStyleLbl="node1" presStyleIdx="4" presStyleCnt="5">
        <dgm:presLayoutVars>
          <dgm:bulletEnabled val="1"/>
        </dgm:presLayoutVars>
      </dgm:prSet>
      <dgm:spPr/>
    </dgm:pt>
  </dgm:ptLst>
  <dgm:cxnLst>
    <dgm:cxn modelId="{9AD8900A-1CA8-5E4E-84B6-9C0C640325BB}" type="presOf" srcId="{6123079F-566A-E741-9044-34DA765BA206}" destId="{8A480607-B670-764D-B26B-8A549837812C}" srcOrd="0" destOrd="0" presId="urn:microsoft.com/office/officeart/2005/8/layout/process1"/>
    <dgm:cxn modelId="{82683C17-B5A8-C747-8799-296CCCBDD5FF}" srcId="{C3A5C97A-5A89-C04E-8FD8-F9D540ABDCC6}" destId="{DDDE3285-8ECA-8F44-895C-A931509EEA96}" srcOrd="0" destOrd="0" parTransId="{7A8ADD79-2228-344B-8B5D-482A11FE8B36}" sibTransId="{6123079F-566A-E741-9044-34DA765BA206}"/>
    <dgm:cxn modelId="{DDB1D828-F124-6B42-9687-525A13446A73}" type="presOf" srcId="{BAD2ED7B-59D8-874C-9FAE-0426CCA22BF5}" destId="{88DD9F6F-D203-FF48-9900-79C844198BB4}" srcOrd="0" destOrd="0" presId="urn:microsoft.com/office/officeart/2005/8/layout/process1"/>
    <dgm:cxn modelId="{EC8CCE32-3B8C-5449-A869-110EBCCA9FB8}" type="presOf" srcId="{DDDE3285-8ECA-8F44-895C-A931509EEA96}" destId="{93028F91-C5BF-BD45-B009-AB7003A0EFB8}" srcOrd="0" destOrd="0" presId="urn:microsoft.com/office/officeart/2005/8/layout/process1"/>
    <dgm:cxn modelId="{95165838-4D07-E147-9A67-D4FD500C1F94}" type="presOf" srcId="{5333319C-0EDD-6242-9374-4F701641CC4D}" destId="{0A691B2F-7801-7447-B85C-733AA1D70347}" srcOrd="1" destOrd="0" presId="urn:microsoft.com/office/officeart/2005/8/layout/process1"/>
    <dgm:cxn modelId="{786E933C-4CFB-DB42-B118-B80ED0556468}" srcId="{C3A5C97A-5A89-C04E-8FD8-F9D540ABDCC6}" destId="{4B6B874A-A915-6048-A24F-172E3D22D1B3}" srcOrd="2" destOrd="0" parTransId="{7FB3F4B8-87A8-DF4A-A9E0-5AA20AC29428}" sibTransId="{5333319C-0EDD-6242-9374-4F701641CC4D}"/>
    <dgm:cxn modelId="{BECF0E41-2B1B-BF4F-A065-C72DB78FDE64}" type="presOf" srcId="{D4F27BFB-BDFA-BC45-8674-38333C800D84}" destId="{2723D229-AD25-F049-A61C-C67872D94BDF}" srcOrd="0" destOrd="0" presId="urn:microsoft.com/office/officeart/2005/8/layout/process1"/>
    <dgm:cxn modelId="{6FD91772-5D2D-ED40-983B-07D13C349F0F}" type="presOf" srcId="{C3A5C97A-5A89-C04E-8FD8-F9D540ABDCC6}" destId="{06CB4F92-71A7-5943-A223-EBE9E9D63E9E}" srcOrd="0" destOrd="0" presId="urn:microsoft.com/office/officeart/2005/8/layout/process1"/>
    <dgm:cxn modelId="{EAC37D72-5E08-5A4F-9C5B-D03D49481369}" type="presOf" srcId="{43302298-A052-7E41-B8BE-450B2BF22697}" destId="{676DB493-1ABA-6745-A926-2F3631D027E2}" srcOrd="0" destOrd="0" presId="urn:microsoft.com/office/officeart/2005/8/layout/process1"/>
    <dgm:cxn modelId="{D3370B8D-82C7-D446-882E-66B4BBAEC928}" srcId="{C3A5C97A-5A89-C04E-8FD8-F9D540ABDCC6}" destId="{43302298-A052-7E41-B8BE-450B2BF22697}" srcOrd="3" destOrd="0" parTransId="{4926D64C-1498-A448-BA07-A827D5C9CF7E}" sibTransId="{D4F27BFB-BDFA-BC45-8674-38333C800D84}"/>
    <dgm:cxn modelId="{3420A999-9F89-0F47-B678-43E20C5B4EDC}" srcId="{C3A5C97A-5A89-C04E-8FD8-F9D540ABDCC6}" destId="{BAD2ED7B-59D8-874C-9FAE-0426CCA22BF5}" srcOrd="1" destOrd="0" parTransId="{E672AA4D-CF21-F140-8FE0-DFD22C5724F0}" sibTransId="{7AF60FC4-3A2A-D54B-A645-590C56A723D9}"/>
    <dgm:cxn modelId="{B370269D-3199-FB41-BC19-B771E776F442}" type="presOf" srcId="{7AF60FC4-3A2A-D54B-A645-590C56A723D9}" destId="{137FF8CD-4FD3-E442-8EE5-50175C9BA4FC}" srcOrd="0" destOrd="0" presId="urn:microsoft.com/office/officeart/2005/8/layout/process1"/>
    <dgm:cxn modelId="{5BCEB5A9-BDE3-8A4C-A4AE-2D38C6BADFA8}" type="presOf" srcId="{D4F27BFB-BDFA-BC45-8674-38333C800D84}" destId="{999C91DD-ECCD-6E4C-A3BB-91FC3446E2A1}" srcOrd="1" destOrd="0" presId="urn:microsoft.com/office/officeart/2005/8/layout/process1"/>
    <dgm:cxn modelId="{37BD52AF-9B24-AE45-B865-821A421804AB}" type="presOf" srcId="{5333319C-0EDD-6242-9374-4F701641CC4D}" destId="{690DD607-7708-1D4D-B270-A5F312B1A0A1}" srcOrd="0" destOrd="0" presId="urn:microsoft.com/office/officeart/2005/8/layout/process1"/>
    <dgm:cxn modelId="{9CAC83C6-5941-0344-AE14-70AA965D1DE2}" type="presOf" srcId="{7AF60FC4-3A2A-D54B-A645-590C56A723D9}" destId="{F1394AC6-78FD-6A4E-B403-EF2C8F64112A}" srcOrd="1" destOrd="0" presId="urn:microsoft.com/office/officeart/2005/8/layout/process1"/>
    <dgm:cxn modelId="{12ED6EDB-35C9-EC40-9AF7-1608561B04B5}" srcId="{C3A5C97A-5A89-C04E-8FD8-F9D540ABDCC6}" destId="{8774FB60-95B8-534B-94C2-DEC7BDEE65BB}" srcOrd="4" destOrd="0" parTransId="{738491C4-6D0A-A642-8743-3DC0436ECD21}" sibTransId="{45311899-59D5-B245-90E4-BAE0A3C8CAC2}"/>
    <dgm:cxn modelId="{E68697E1-05DA-CC46-86E9-B048E04B9D28}" type="presOf" srcId="{8774FB60-95B8-534B-94C2-DEC7BDEE65BB}" destId="{40A838DF-D77E-D84F-A755-645D21F18C17}" srcOrd="0" destOrd="0" presId="urn:microsoft.com/office/officeart/2005/8/layout/process1"/>
    <dgm:cxn modelId="{60118EEC-7404-7E49-9EBA-3BC30B9C6817}" type="presOf" srcId="{6123079F-566A-E741-9044-34DA765BA206}" destId="{EAE8DC9C-F32D-B44B-BBEA-2A3EF86BA575}" srcOrd="1" destOrd="0" presId="urn:microsoft.com/office/officeart/2005/8/layout/process1"/>
    <dgm:cxn modelId="{6997ABF7-F555-914F-BD15-C6F4E5A3A8CD}" type="presOf" srcId="{4B6B874A-A915-6048-A24F-172E3D22D1B3}" destId="{458ABAD0-BB09-D543-AB5C-ED69274F9C85}" srcOrd="0" destOrd="0" presId="urn:microsoft.com/office/officeart/2005/8/layout/process1"/>
    <dgm:cxn modelId="{706FC560-B9B0-ED43-A8CB-AC93037C9B78}" type="presParOf" srcId="{06CB4F92-71A7-5943-A223-EBE9E9D63E9E}" destId="{93028F91-C5BF-BD45-B009-AB7003A0EFB8}" srcOrd="0" destOrd="0" presId="urn:microsoft.com/office/officeart/2005/8/layout/process1"/>
    <dgm:cxn modelId="{C884CC28-3270-AF40-BCB7-49D47D2CFBCC}" type="presParOf" srcId="{06CB4F92-71A7-5943-A223-EBE9E9D63E9E}" destId="{8A480607-B670-764D-B26B-8A549837812C}" srcOrd="1" destOrd="0" presId="urn:microsoft.com/office/officeart/2005/8/layout/process1"/>
    <dgm:cxn modelId="{BE4D888C-9C01-5045-97E7-9352B376FE02}" type="presParOf" srcId="{8A480607-B670-764D-B26B-8A549837812C}" destId="{EAE8DC9C-F32D-B44B-BBEA-2A3EF86BA575}" srcOrd="0" destOrd="0" presId="urn:microsoft.com/office/officeart/2005/8/layout/process1"/>
    <dgm:cxn modelId="{4AB20AD9-F6BB-DD4D-AF4B-3CDCD610EB35}" type="presParOf" srcId="{06CB4F92-71A7-5943-A223-EBE9E9D63E9E}" destId="{88DD9F6F-D203-FF48-9900-79C844198BB4}" srcOrd="2" destOrd="0" presId="urn:microsoft.com/office/officeart/2005/8/layout/process1"/>
    <dgm:cxn modelId="{FEC67F63-570A-6948-8716-49D2ACBEDD4B}" type="presParOf" srcId="{06CB4F92-71A7-5943-A223-EBE9E9D63E9E}" destId="{137FF8CD-4FD3-E442-8EE5-50175C9BA4FC}" srcOrd="3" destOrd="0" presId="urn:microsoft.com/office/officeart/2005/8/layout/process1"/>
    <dgm:cxn modelId="{5AFADC8F-45E9-6C4D-B33D-84587EABE09F}" type="presParOf" srcId="{137FF8CD-4FD3-E442-8EE5-50175C9BA4FC}" destId="{F1394AC6-78FD-6A4E-B403-EF2C8F64112A}" srcOrd="0" destOrd="0" presId="urn:microsoft.com/office/officeart/2005/8/layout/process1"/>
    <dgm:cxn modelId="{6C7E8DF1-9856-2440-92DF-8DA12A1E925C}" type="presParOf" srcId="{06CB4F92-71A7-5943-A223-EBE9E9D63E9E}" destId="{458ABAD0-BB09-D543-AB5C-ED69274F9C85}" srcOrd="4" destOrd="0" presId="urn:microsoft.com/office/officeart/2005/8/layout/process1"/>
    <dgm:cxn modelId="{D7F10D86-F1D0-524E-B8EB-097C48A5585E}" type="presParOf" srcId="{06CB4F92-71A7-5943-A223-EBE9E9D63E9E}" destId="{690DD607-7708-1D4D-B270-A5F312B1A0A1}" srcOrd="5" destOrd="0" presId="urn:microsoft.com/office/officeart/2005/8/layout/process1"/>
    <dgm:cxn modelId="{F78EC7B7-36DC-174C-974A-12E9173F7073}" type="presParOf" srcId="{690DD607-7708-1D4D-B270-A5F312B1A0A1}" destId="{0A691B2F-7801-7447-B85C-733AA1D70347}" srcOrd="0" destOrd="0" presId="urn:microsoft.com/office/officeart/2005/8/layout/process1"/>
    <dgm:cxn modelId="{4199FFBB-9889-FA45-AE2C-144320CBA123}" type="presParOf" srcId="{06CB4F92-71A7-5943-A223-EBE9E9D63E9E}" destId="{676DB493-1ABA-6745-A926-2F3631D027E2}" srcOrd="6" destOrd="0" presId="urn:microsoft.com/office/officeart/2005/8/layout/process1"/>
    <dgm:cxn modelId="{49B32269-A84C-774A-A75E-71C10C3A8FC7}" type="presParOf" srcId="{06CB4F92-71A7-5943-A223-EBE9E9D63E9E}" destId="{2723D229-AD25-F049-A61C-C67872D94BDF}" srcOrd="7" destOrd="0" presId="urn:microsoft.com/office/officeart/2005/8/layout/process1"/>
    <dgm:cxn modelId="{76B99755-6518-8A44-8F57-24613FF77976}" type="presParOf" srcId="{2723D229-AD25-F049-A61C-C67872D94BDF}" destId="{999C91DD-ECCD-6E4C-A3BB-91FC3446E2A1}" srcOrd="0" destOrd="0" presId="urn:microsoft.com/office/officeart/2005/8/layout/process1"/>
    <dgm:cxn modelId="{32826AFC-ED0E-2E43-A28A-7F966AD37742}" type="presParOf" srcId="{06CB4F92-71A7-5943-A223-EBE9E9D63E9E}" destId="{40A838DF-D77E-D84F-A755-645D21F18C17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3A5C97A-5A89-C04E-8FD8-F9D540ABDCC6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DDE3285-8ECA-8F44-895C-A931509EEA96}">
      <dgm:prSet phldrT="[Text]"/>
      <dgm:spPr/>
      <dgm:t>
        <a:bodyPr/>
        <a:lstStyle/>
        <a:p>
          <a:r>
            <a:rPr lang="en-US" dirty="0"/>
            <a:t>Join 'Review' and 'Business' tables to associate location with 'Review'.</a:t>
          </a:r>
        </a:p>
      </dgm:t>
    </dgm:pt>
    <dgm:pt modelId="{7A8ADD79-2228-344B-8B5D-482A11FE8B36}" type="parTrans" cxnId="{82683C17-B5A8-C747-8799-296CCCBDD5FF}">
      <dgm:prSet/>
      <dgm:spPr/>
      <dgm:t>
        <a:bodyPr/>
        <a:lstStyle/>
        <a:p>
          <a:endParaRPr lang="en-US"/>
        </a:p>
      </dgm:t>
    </dgm:pt>
    <dgm:pt modelId="{6123079F-566A-E741-9044-34DA765BA206}" type="sibTrans" cxnId="{82683C17-B5A8-C747-8799-296CCCBDD5FF}">
      <dgm:prSet/>
      <dgm:spPr/>
      <dgm:t>
        <a:bodyPr/>
        <a:lstStyle/>
        <a:p>
          <a:endParaRPr lang="en-US"/>
        </a:p>
      </dgm:t>
    </dgm:pt>
    <dgm:pt modelId="{BAD2ED7B-59D8-874C-9FAE-0426CCA22BF5}">
      <dgm:prSet phldrT="[Text]"/>
      <dgm:spPr/>
      <dgm:t>
        <a:bodyPr/>
        <a:lstStyle/>
        <a:p>
          <a:r>
            <a:rPr lang="en-US" dirty="0"/>
            <a:t>Convert 'Review’ table’s Date format to YYYY-MM.</a:t>
          </a:r>
        </a:p>
      </dgm:t>
    </dgm:pt>
    <dgm:pt modelId="{E672AA4D-CF21-F140-8FE0-DFD22C5724F0}" type="parTrans" cxnId="{3420A999-9F89-0F47-B678-43E20C5B4EDC}">
      <dgm:prSet/>
      <dgm:spPr/>
      <dgm:t>
        <a:bodyPr/>
        <a:lstStyle/>
        <a:p>
          <a:endParaRPr lang="en-US"/>
        </a:p>
      </dgm:t>
    </dgm:pt>
    <dgm:pt modelId="{7AF60FC4-3A2A-D54B-A645-590C56A723D9}" type="sibTrans" cxnId="{3420A999-9F89-0F47-B678-43E20C5B4EDC}">
      <dgm:prSet/>
      <dgm:spPr/>
      <dgm:t>
        <a:bodyPr/>
        <a:lstStyle/>
        <a:p>
          <a:endParaRPr lang="en-US"/>
        </a:p>
      </dgm:t>
    </dgm:pt>
    <dgm:pt modelId="{4B6B874A-A915-6048-A24F-172E3D22D1B3}">
      <dgm:prSet phldrT="[Text]"/>
      <dgm:spPr/>
      <dgm:t>
        <a:bodyPr/>
        <a:lstStyle/>
        <a:p>
          <a:r>
            <a:rPr lang="en-US" dirty="0"/>
            <a:t>Aggregate ‘Rankings’ for each ‘Star Ranking’.</a:t>
          </a:r>
        </a:p>
      </dgm:t>
    </dgm:pt>
    <dgm:pt modelId="{7FB3F4B8-87A8-DF4A-A9E0-5AA20AC29428}" type="parTrans" cxnId="{786E933C-4CFB-DB42-B118-B80ED0556468}">
      <dgm:prSet/>
      <dgm:spPr/>
      <dgm:t>
        <a:bodyPr/>
        <a:lstStyle/>
        <a:p>
          <a:endParaRPr lang="en-US"/>
        </a:p>
      </dgm:t>
    </dgm:pt>
    <dgm:pt modelId="{5333319C-0EDD-6242-9374-4F701641CC4D}" type="sibTrans" cxnId="{786E933C-4CFB-DB42-B118-B80ED0556468}">
      <dgm:prSet/>
      <dgm:spPr/>
      <dgm:t>
        <a:bodyPr/>
        <a:lstStyle/>
        <a:p>
          <a:endParaRPr lang="en-US"/>
        </a:p>
      </dgm:t>
    </dgm:pt>
    <dgm:pt modelId="{43302298-A052-7E41-B8BE-450B2BF22697}">
      <dgm:prSet/>
      <dgm:spPr/>
      <dgm:t>
        <a:bodyPr/>
        <a:lstStyle/>
        <a:p>
          <a:r>
            <a:rPr lang="en-US" dirty="0"/>
            <a:t>Create visualization with 'Review's Ranking' and geo-temporal information.</a:t>
          </a:r>
        </a:p>
      </dgm:t>
    </dgm:pt>
    <dgm:pt modelId="{4926D64C-1498-A448-BA07-A827D5C9CF7E}" type="parTrans" cxnId="{D3370B8D-82C7-D446-882E-66B4BBAEC928}">
      <dgm:prSet/>
      <dgm:spPr/>
      <dgm:t>
        <a:bodyPr/>
        <a:lstStyle/>
        <a:p>
          <a:endParaRPr lang="en-US"/>
        </a:p>
      </dgm:t>
    </dgm:pt>
    <dgm:pt modelId="{D4F27BFB-BDFA-BC45-8674-38333C800D84}" type="sibTrans" cxnId="{D3370B8D-82C7-D446-882E-66B4BBAEC928}">
      <dgm:prSet/>
      <dgm:spPr/>
      <dgm:t>
        <a:bodyPr/>
        <a:lstStyle/>
        <a:p>
          <a:endParaRPr lang="en-US"/>
        </a:p>
      </dgm:t>
    </dgm:pt>
    <dgm:pt modelId="{06CB4F92-71A7-5943-A223-EBE9E9D63E9E}" type="pres">
      <dgm:prSet presAssocID="{C3A5C97A-5A89-C04E-8FD8-F9D540ABDCC6}" presName="Name0" presStyleCnt="0">
        <dgm:presLayoutVars>
          <dgm:dir/>
          <dgm:resizeHandles val="exact"/>
        </dgm:presLayoutVars>
      </dgm:prSet>
      <dgm:spPr/>
    </dgm:pt>
    <dgm:pt modelId="{93028F91-C5BF-BD45-B009-AB7003A0EFB8}" type="pres">
      <dgm:prSet presAssocID="{DDDE3285-8ECA-8F44-895C-A931509EEA96}" presName="node" presStyleLbl="node1" presStyleIdx="0" presStyleCnt="4">
        <dgm:presLayoutVars>
          <dgm:bulletEnabled val="1"/>
        </dgm:presLayoutVars>
      </dgm:prSet>
      <dgm:spPr/>
    </dgm:pt>
    <dgm:pt modelId="{8A480607-B670-764D-B26B-8A549837812C}" type="pres">
      <dgm:prSet presAssocID="{6123079F-566A-E741-9044-34DA765BA206}" presName="sibTrans" presStyleLbl="sibTrans2D1" presStyleIdx="0" presStyleCnt="3"/>
      <dgm:spPr/>
    </dgm:pt>
    <dgm:pt modelId="{EAE8DC9C-F32D-B44B-BBEA-2A3EF86BA575}" type="pres">
      <dgm:prSet presAssocID="{6123079F-566A-E741-9044-34DA765BA206}" presName="connectorText" presStyleLbl="sibTrans2D1" presStyleIdx="0" presStyleCnt="3"/>
      <dgm:spPr/>
    </dgm:pt>
    <dgm:pt modelId="{88DD9F6F-D203-FF48-9900-79C844198BB4}" type="pres">
      <dgm:prSet presAssocID="{BAD2ED7B-59D8-874C-9FAE-0426CCA22BF5}" presName="node" presStyleLbl="node1" presStyleIdx="1" presStyleCnt="4">
        <dgm:presLayoutVars>
          <dgm:bulletEnabled val="1"/>
        </dgm:presLayoutVars>
      </dgm:prSet>
      <dgm:spPr/>
    </dgm:pt>
    <dgm:pt modelId="{137FF8CD-4FD3-E442-8EE5-50175C9BA4FC}" type="pres">
      <dgm:prSet presAssocID="{7AF60FC4-3A2A-D54B-A645-590C56A723D9}" presName="sibTrans" presStyleLbl="sibTrans2D1" presStyleIdx="1" presStyleCnt="3"/>
      <dgm:spPr/>
    </dgm:pt>
    <dgm:pt modelId="{F1394AC6-78FD-6A4E-B403-EF2C8F64112A}" type="pres">
      <dgm:prSet presAssocID="{7AF60FC4-3A2A-D54B-A645-590C56A723D9}" presName="connectorText" presStyleLbl="sibTrans2D1" presStyleIdx="1" presStyleCnt="3"/>
      <dgm:spPr/>
    </dgm:pt>
    <dgm:pt modelId="{458ABAD0-BB09-D543-AB5C-ED69274F9C85}" type="pres">
      <dgm:prSet presAssocID="{4B6B874A-A915-6048-A24F-172E3D22D1B3}" presName="node" presStyleLbl="node1" presStyleIdx="2" presStyleCnt="4">
        <dgm:presLayoutVars>
          <dgm:bulletEnabled val="1"/>
        </dgm:presLayoutVars>
      </dgm:prSet>
      <dgm:spPr/>
    </dgm:pt>
    <dgm:pt modelId="{690DD607-7708-1D4D-B270-A5F312B1A0A1}" type="pres">
      <dgm:prSet presAssocID="{5333319C-0EDD-6242-9374-4F701641CC4D}" presName="sibTrans" presStyleLbl="sibTrans2D1" presStyleIdx="2" presStyleCnt="3"/>
      <dgm:spPr/>
    </dgm:pt>
    <dgm:pt modelId="{0A691B2F-7801-7447-B85C-733AA1D70347}" type="pres">
      <dgm:prSet presAssocID="{5333319C-0EDD-6242-9374-4F701641CC4D}" presName="connectorText" presStyleLbl="sibTrans2D1" presStyleIdx="2" presStyleCnt="3"/>
      <dgm:spPr/>
    </dgm:pt>
    <dgm:pt modelId="{676DB493-1ABA-6745-A926-2F3631D027E2}" type="pres">
      <dgm:prSet presAssocID="{43302298-A052-7E41-B8BE-450B2BF22697}" presName="node" presStyleLbl="node1" presStyleIdx="3" presStyleCnt="4">
        <dgm:presLayoutVars>
          <dgm:bulletEnabled val="1"/>
        </dgm:presLayoutVars>
      </dgm:prSet>
      <dgm:spPr/>
    </dgm:pt>
  </dgm:ptLst>
  <dgm:cxnLst>
    <dgm:cxn modelId="{9AD8900A-1CA8-5E4E-84B6-9C0C640325BB}" type="presOf" srcId="{6123079F-566A-E741-9044-34DA765BA206}" destId="{8A480607-B670-764D-B26B-8A549837812C}" srcOrd="0" destOrd="0" presId="urn:microsoft.com/office/officeart/2005/8/layout/process1"/>
    <dgm:cxn modelId="{82683C17-B5A8-C747-8799-296CCCBDD5FF}" srcId="{C3A5C97A-5A89-C04E-8FD8-F9D540ABDCC6}" destId="{DDDE3285-8ECA-8F44-895C-A931509EEA96}" srcOrd="0" destOrd="0" parTransId="{7A8ADD79-2228-344B-8B5D-482A11FE8B36}" sibTransId="{6123079F-566A-E741-9044-34DA765BA206}"/>
    <dgm:cxn modelId="{DDB1D828-F124-6B42-9687-525A13446A73}" type="presOf" srcId="{BAD2ED7B-59D8-874C-9FAE-0426CCA22BF5}" destId="{88DD9F6F-D203-FF48-9900-79C844198BB4}" srcOrd="0" destOrd="0" presId="urn:microsoft.com/office/officeart/2005/8/layout/process1"/>
    <dgm:cxn modelId="{EC8CCE32-3B8C-5449-A869-110EBCCA9FB8}" type="presOf" srcId="{DDDE3285-8ECA-8F44-895C-A931509EEA96}" destId="{93028F91-C5BF-BD45-B009-AB7003A0EFB8}" srcOrd="0" destOrd="0" presId="urn:microsoft.com/office/officeart/2005/8/layout/process1"/>
    <dgm:cxn modelId="{95165838-4D07-E147-9A67-D4FD500C1F94}" type="presOf" srcId="{5333319C-0EDD-6242-9374-4F701641CC4D}" destId="{0A691B2F-7801-7447-B85C-733AA1D70347}" srcOrd="1" destOrd="0" presId="urn:microsoft.com/office/officeart/2005/8/layout/process1"/>
    <dgm:cxn modelId="{786E933C-4CFB-DB42-B118-B80ED0556468}" srcId="{C3A5C97A-5A89-C04E-8FD8-F9D540ABDCC6}" destId="{4B6B874A-A915-6048-A24F-172E3D22D1B3}" srcOrd="2" destOrd="0" parTransId="{7FB3F4B8-87A8-DF4A-A9E0-5AA20AC29428}" sibTransId="{5333319C-0EDD-6242-9374-4F701641CC4D}"/>
    <dgm:cxn modelId="{6FD91772-5D2D-ED40-983B-07D13C349F0F}" type="presOf" srcId="{C3A5C97A-5A89-C04E-8FD8-F9D540ABDCC6}" destId="{06CB4F92-71A7-5943-A223-EBE9E9D63E9E}" srcOrd="0" destOrd="0" presId="urn:microsoft.com/office/officeart/2005/8/layout/process1"/>
    <dgm:cxn modelId="{EAC37D72-5E08-5A4F-9C5B-D03D49481369}" type="presOf" srcId="{43302298-A052-7E41-B8BE-450B2BF22697}" destId="{676DB493-1ABA-6745-A926-2F3631D027E2}" srcOrd="0" destOrd="0" presId="urn:microsoft.com/office/officeart/2005/8/layout/process1"/>
    <dgm:cxn modelId="{D3370B8D-82C7-D446-882E-66B4BBAEC928}" srcId="{C3A5C97A-5A89-C04E-8FD8-F9D540ABDCC6}" destId="{43302298-A052-7E41-B8BE-450B2BF22697}" srcOrd="3" destOrd="0" parTransId="{4926D64C-1498-A448-BA07-A827D5C9CF7E}" sibTransId="{D4F27BFB-BDFA-BC45-8674-38333C800D84}"/>
    <dgm:cxn modelId="{3420A999-9F89-0F47-B678-43E20C5B4EDC}" srcId="{C3A5C97A-5A89-C04E-8FD8-F9D540ABDCC6}" destId="{BAD2ED7B-59D8-874C-9FAE-0426CCA22BF5}" srcOrd="1" destOrd="0" parTransId="{E672AA4D-CF21-F140-8FE0-DFD22C5724F0}" sibTransId="{7AF60FC4-3A2A-D54B-A645-590C56A723D9}"/>
    <dgm:cxn modelId="{B370269D-3199-FB41-BC19-B771E776F442}" type="presOf" srcId="{7AF60FC4-3A2A-D54B-A645-590C56A723D9}" destId="{137FF8CD-4FD3-E442-8EE5-50175C9BA4FC}" srcOrd="0" destOrd="0" presId="urn:microsoft.com/office/officeart/2005/8/layout/process1"/>
    <dgm:cxn modelId="{37BD52AF-9B24-AE45-B865-821A421804AB}" type="presOf" srcId="{5333319C-0EDD-6242-9374-4F701641CC4D}" destId="{690DD607-7708-1D4D-B270-A5F312B1A0A1}" srcOrd="0" destOrd="0" presId="urn:microsoft.com/office/officeart/2005/8/layout/process1"/>
    <dgm:cxn modelId="{9CAC83C6-5941-0344-AE14-70AA965D1DE2}" type="presOf" srcId="{7AF60FC4-3A2A-D54B-A645-590C56A723D9}" destId="{F1394AC6-78FD-6A4E-B403-EF2C8F64112A}" srcOrd="1" destOrd="0" presId="urn:microsoft.com/office/officeart/2005/8/layout/process1"/>
    <dgm:cxn modelId="{60118EEC-7404-7E49-9EBA-3BC30B9C6817}" type="presOf" srcId="{6123079F-566A-E741-9044-34DA765BA206}" destId="{EAE8DC9C-F32D-B44B-BBEA-2A3EF86BA575}" srcOrd="1" destOrd="0" presId="urn:microsoft.com/office/officeart/2005/8/layout/process1"/>
    <dgm:cxn modelId="{6997ABF7-F555-914F-BD15-C6F4E5A3A8CD}" type="presOf" srcId="{4B6B874A-A915-6048-A24F-172E3D22D1B3}" destId="{458ABAD0-BB09-D543-AB5C-ED69274F9C85}" srcOrd="0" destOrd="0" presId="urn:microsoft.com/office/officeart/2005/8/layout/process1"/>
    <dgm:cxn modelId="{706FC560-B9B0-ED43-A8CB-AC93037C9B78}" type="presParOf" srcId="{06CB4F92-71A7-5943-A223-EBE9E9D63E9E}" destId="{93028F91-C5BF-BD45-B009-AB7003A0EFB8}" srcOrd="0" destOrd="0" presId="urn:microsoft.com/office/officeart/2005/8/layout/process1"/>
    <dgm:cxn modelId="{C884CC28-3270-AF40-BCB7-49D47D2CFBCC}" type="presParOf" srcId="{06CB4F92-71A7-5943-A223-EBE9E9D63E9E}" destId="{8A480607-B670-764D-B26B-8A549837812C}" srcOrd="1" destOrd="0" presId="urn:microsoft.com/office/officeart/2005/8/layout/process1"/>
    <dgm:cxn modelId="{BE4D888C-9C01-5045-97E7-9352B376FE02}" type="presParOf" srcId="{8A480607-B670-764D-B26B-8A549837812C}" destId="{EAE8DC9C-F32D-B44B-BBEA-2A3EF86BA575}" srcOrd="0" destOrd="0" presId="urn:microsoft.com/office/officeart/2005/8/layout/process1"/>
    <dgm:cxn modelId="{4AB20AD9-F6BB-DD4D-AF4B-3CDCD610EB35}" type="presParOf" srcId="{06CB4F92-71A7-5943-A223-EBE9E9D63E9E}" destId="{88DD9F6F-D203-FF48-9900-79C844198BB4}" srcOrd="2" destOrd="0" presId="urn:microsoft.com/office/officeart/2005/8/layout/process1"/>
    <dgm:cxn modelId="{FEC67F63-570A-6948-8716-49D2ACBEDD4B}" type="presParOf" srcId="{06CB4F92-71A7-5943-A223-EBE9E9D63E9E}" destId="{137FF8CD-4FD3-E442-8EE5-50175C9BA4FC}" srcOrd="3" destOrd="0" presId="urn:microsoft.com/office/officeart/2005/8/layout/process1"/>
    <dgm:cxn modelId="{5AFADC8F-45E9-6C4D-B33D-84587EABE09F}" type="presParOf" srcId="{137FF8CD-4FD3-E442-8EE5-50175C9BA4FC}" destId="{F1394AC6-78FD-6A4E-B403-EF2C8F64112A}" srcOrd="0" destOrd="0" presId="urn:microsoft.com/office/officeart/2005/8/layout/process1"/>
    <dgm:cxn modelId="{6C7E8DF1-9856-2440-92DF-8DA12A1E925C}" type="presParOf" srcId="{06CB4F92-71A7-5943-A223-EBE9E9D63E9E}" destId="{458ABAD0-BB09-D543-AB5C-ED69274F9C85}" srcOrd="4" destOrd="0" presId="urn:microsoft.com/office/officeart/2005/8/layout/process1"/>
    <dgm:cxn modelId="{D7F10D86-F1D0-524E-B8EB-097C48A5585E}" type="presParOf" srcId="{06CB4F92-71A7-5943-A223-EBE9E9D63E9E}" destId="{690DD607-7708-1D4D-B270-A5F312B1A0A1}" srcOrd="5" destOrd="0" presId="urn:microsoft.com/office/officeart/2005/8/layout/process1"/>
    <dgm:cxn modelId="{F78EC7B7-36DC-174C-974A-12E9173F7073}" type="presParOf" srcId="{690DD607-7708-1D4D-B270-A5F312B1A0A1}" destId="{0A691B2F-7801-7447-B85C-733AA1D70347}" srcOrd="0" destOrd="0" presId="urn:microsoft.com/office/officeart/2005/8/layout/process1"/>
    <dgm:cxn modelId="{4199FFBB-9889-FA45-AE2C-144320CBA123}" type="presParOf" srcId="{06CB4F92-71A7-5943-A223-EBE9E9D63E9E}" destId="{676DB493-1ABA-6745-A926-2F3631D027E2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28F91-C5BF-BD45-B009-AB7003A0EFB8}">
      <dsp:nvSpPr>
        <dsp:cNvPr id="0" name=""/>
        <dsp:cNvSpPr/>
      </dsp:nvSpPr>
      <dsp:spPr>
        <a:xfrm>
          <a:off x="965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Metrics determination</a:t>
          </a:r>
        </a:p>
      </dsp:txBody>
      <dsp:txXfrm>
        <a:off x="83841" y="1185182"/>
        <a:ext cx="4073106" cy="2384515"/>
      </dsp:txXfrm>
    </dsp:sp>
    <dsp:sp modelId="{8A480607-B670-764D-B26B-8A549837812C}">
      <dsp:nvSpPr>
        <dsp:cNvPr id="0" name=""/>
        <dsp:cNvSpPr/>
      </dsp:nvSpPr>
      <dsp:spPr>
        <a:xfrm>
          <a:off x="4653281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4653281" y="2063361"/>
        <a:ext cx="626467" cy="628156"/>
      </dsp:txXfrm>
    </dsp:sp>
    <dsp:sp modelId="{88DD9F6F-D203-FF48-9900-79C844198BB4}">
      <dsp:nvSpPr>
        <dsp:cNvPr id="0" name=""/>
        <dsp:cNvSpPr/>
      </dsp:nvSpPr>
      <dsp:spPr>
        <a:xfrm>
          <a:off x="591972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Each metrics’ performance per year</a:t>
          </a:r>
        </a:p>
      </dsp:txBody>
      <dsp:txXfrm>
        <a:off x="5993911" y="1185182"/>
        <a:ext cx="4073106" cy="2384515"/>
      </dsp:txXfrm>
    </dsp:sp>
    <dsp:sp modelId="{137FF8CD-4FD3-E442-8EE5-50175C9BA4FC}">
      <dsp:nvSpPr>
        <dsp:cNvPr id="0" name=""/>
        <dsp:cNvSpPr/>
      </dsp:nvSpPr>
      <dsp:spPr>
        <a:xfrm>
          <a:off x="1056335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10563352" y="2063361"/>
        <a:ext cx="626467" cy="628156"/>
      </dsp:txXfrm>
    </dsp:sp>
    <dsp:sp modelId="{458ABAD0-BB09-D543-AB5C-ED69274F9C85}">
      <dsp:nvSpPr>
        <dsp:cNvPr id="0" name=""/>
        <dsp:cNvSpPr/>
      </dsp:nvSpPr>
      <dsp:spPr>
        <a:xfrm>
          <a:off x="1182979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Joined</a:t>
          </a:r>
          <a:r>
            <a:rPr lang="en-US" sz="4700" kern="1200" baseline="0" dirty="0"/>
            <a:t> report of all metrics </a:t>
          </a:r>
          <a:endParaRPr lang="en-US" sz="4700" kern="1200" dirty="0"/>
        </a:p>
      </dsp:txBody>
      <dsp:txXfrm>
        <a:off x="11903981" y="1185182"/>
        <a:ext cx="4073106" cy="2384515"/>
      </dsp:txXfrm>
    </dsp:sp>
    <dsp:sp modelId="{690DD607-7708-1D4D-B270-A5F312B1A0A1}">
      <dsp:nvSpPr>
        <dsp:cNvPr id="0" name=""/>
        <dsp:cNvSpPr/>
      </dsp:nvSpPr>
      <dsp:spPr>
        <a:xfrm>
          <a:off x="1647342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16473422" y="2063361"/>
        <a:ext cx="626467" cy="628156"/>
      </dsp:txXfrm>
    </dsp:sp>
    <dsp:sp modelId="{676DB493-1ABA-6745-A926-2F3631D027E2}">
      <dsp:nvSpPr>
        <dsp:cNvPr id="0" name=""/>
        <dsp:cNvSpPr/>
      </dsp:nvSpPr>
      <dsp:spPr>
        <a:xfrm>
          <a:off x="17739866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Visualize output in Excel-Charts</a:t>
          </a:r>
        </a:p>
      </dsp:txBody>
      <dsp:txXfrm>
        <a:off x="17814052" y="1185182"/>
        <a:ext cx="4073106" cy="23845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28F91-C5BF-BD45-B009-AB7003A0EFB8}">
      <dsp:nvSpPr>
        <dsp:cNvPr id="0" name=""/>
        <dsp:cNvSpPr/>
      </dsp:nvSpPr>
      <dsp:spPr>
        <a:xfrm>
          <a:off x="11407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Create a dictionary table.</a:t>
          </a:r>
        </a:p>
      </dsp:txBody>
      <dsp:txXfrm>
        <a:off x="82289" y="1490003"/>
        <a:ext cx="3394422" cy="2278313"/>
      </dsp:txXfrm>
    </dsp:sp>
    <dsp:sp modelId="{8A480607-B670-764D-B26B-8A549837812C}">
      <dsp:nvSpPr>
        <dsp:cNvPr id="0" name=""/>
        <dsp:cNvSpPr/>
      </dsp:nvSpPr>
      <dsp:spPr>
        <a:xfrm>
          <a:off x="3901211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3901211" y="2366067"/>
        <a:ext cx="524770" cy="526184"/>
      </dsp:txXfrm>
    </dsp:sp>
    <dsp:sp modelId="{88DD9F6F-D203-FF48-9900-79C844198BB4}">
      <dsp:nvSpPr>
        <dsp:cNvPr id="0" name=""/>
        <dsp:cNvSpPr/>
      </dsp:nvSpPr>
      <dsp:spPr>
        <a:xfrm>
          <a:off x="4962067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Splitting ‘Tips’ into individual words.</a:t>
          </a:r>
        </a:p>
      </dsp:txBody>
      <dsp:txXfrm>
        <a:off x="5032949" y="1490003"/>
        <a:ext cx="3394422" cy="2278313"/>
      </dsp:txXfrm>
    </dsp:sp>
    <dsp:sp modelId="{137FF8CD-4FD3-E442-8EE5-50175C9BA4FC}">
      <dsp:nvSpPr>
        <dsp:cNvPr id="0" name=""/>
        <dsp:cNvSpPr/>
      </dsp:nvSpPr>
      <dsp:spPr>
        <a:xfrm>
          <a:off x="8851872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851872" y="2366067"/>
        <a:ext cx="524770" cy="526184"/>
      </dsp:txXfrm>
    </dsp:sp>
    <dsp:sp modelId="{458ABAD0-BB09-D543-AB5C-ED69274F9C85}">
      <dsp:nvSpPr>
        <dsp:cNvPr id="0" name=""/>
        <dsp:cNvSpPr/>
      </dsp:nvSpPr>
      <dsp:spPr>
        <a:xfrm>
          <a:off x="9912728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Use ‘Dictionary’ to assign sentiment values for each word.</a:t>
          </a:r>
        </a:p>
      </dsp:txBody>
      <dsp:txXfrm>
        <a:off x="9983610" y="1490003"/>
        <a:ext cx="3394422" cy="2278313"/>
      </dsp:txXfrm>
    </dsp:sp>
    <dsp:sp modelId="{690DD607-7708-1D4D-B270-A5F312B1A0A1}">
      <dsp:nvSpPr>
        <dsp:cNvPr id="0" name=""/>
        <dsp:cNvSpPr/>
      </dsp:nvSpPr>
      <dsp:spPr>
        <a:xfrm>
          <a:off x="13802533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13802533" y="2366067"/>
        <a:ext cx="524770" cy="526184"/>
      </dsp:txXfrm>
    </dsp:sp>
    <dsp:sp modelId="{676DB493-1ABA-6745-A926-2F3631D027E2}">
      <dsp:nvSpPr>
        <dsp:cNvPr id="0" name=""/>
        <dsp:cNvSpPr/>
      </dsp:nvSpPr>
      <dsp:spPr>
        <a:xfrm>
          <a:off x="14863389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304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Aggregate sentiments for ‘Tips’.</a:t>
          </a:r>
        </a:p>
      </dsp:txBody>
      <dsp:txXfrm>
        <a:off x="14934271" y="1490003"/>
        <a:ext cx="3394422" cy="2278313"/>
      </dsp:txXfrm>
    </dsp:sp>
    <dsp:sp modelId="{2723D229-AD25-F049-A61C-C67872D94BDF}">
      <dsp:nvSpPr>
        <dsp:cNvPr id="0" name=""/>
        <dsp:cNvSpPr/>
      </dsp:nvSpPr>
      <dsp:spPr>
        <a:xfrm>
          <a:off x="18753193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18753193" y="2366067"/>
        <a:ext cx="524770" cy="526184"/>
      </dsp:txXfrm>
    </dsp:sp>
    <dsp:sp modelId="{40A838DF-D77E-D84F-A755-645D21F18C17}">
      <dsp:nvSpPr>
        <dsp:cNvPr id="0" name=""/>
        <dsp:cNvSpPr/>
      </dsp:nvSpPr>
      <dsp:spPr>
        <a:xfrm>
          <a:off x="19814049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Create visualization with ‘Tips’ sentiment and geo-temporal information</a:t>
          </a:r>
        </a:p>
      </dsp:txBody>
      <dsp:txXfrm>
        <a:off x="19884931" y="1490003"/>
        <a:ext cx="3394422" cy="227831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28F91-C5BF-BD45-B009-AB7003A0EFB8}">
      <dsp:nvSpPr>
        <dsp:cNvPr id="0" name=""/>
        <dsp:cNvSpPr/>
      </dsp:nvSpPr>
      <dsp:spPr>
        <a:xfrm>
          <a:off x="965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Join 'Review' and 'Business' tables to associate location with 'Review'.</a:t>
          </a:r>
        </a:p>
      </dsp:txBody>
      <dsp:txXfrm>
        <a:off x="83841" y="1185182"/>
        <a:ext cx="4073106" cy="2384515"/>
      </dsp:txXfrm>
    </dsp:sp>
    <dsp:sp modelId="{8A480607-B670-764D-B26B-8A549837812C}">
      <dsp:nvSpPr>
        <dsp:cNvPr id="0" name=""/>
        <dsp:cNvSpPr/>
      </dsp:nvSpPr>
      <dsp:spPr>
        <a:xfrm>
          <a:off x="4653281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4653281" y="2063361"/>
        <a:ext cx="626467" cy="628156"/>
      </dsp:txXfrm>
    </dsp:sp>
    <dsp:sp modelId="{88DD9F6F-D203-FF48-9900-79C844198BB4}">
      <dsp:nvSpPr>
        <dsp:cNvPr id="0" name=""/>
        <dsp:cNvSpPr/>
      </dsp:nvSpPr>
      <dsp:spPr>
        <a:xfrm>
          <a:off x="591972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Convert 'Review’ table’s Date format to YYYY-MM.</a:t>
          </a:r>
        </a:p>
      </dsp:txBody>
      <dsp:txXfrm>
        <a:off x="5993911" y="1185182"/>
        <a:ext cx="4073106" cy="2384515"/>
      </dsp:txXfrm>
    </dsp:sp>
    <dsp:sp modelId="{137FF8CD-4FD3-E442-8EE5-50175C9BA4FC}">
      <dsp:nvSpPr>
        <dsp:cNvPr id="0" name=""/>
        <dsp:cNvSpPr/>
      </dsp:nvSpPr>
      <dsp:spPr>
        <a:xfrm>
          <a:off x="1056335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10563352" y="2063361"/>
        <a:ext cx="626467" cy="628156"/>
      </dsp:txXfrm>
    </dsp:sp>
    <dsp:sp modelId="{458ABAD0-BB09-D543-AB5C-ED69274F9C85}">
      <dsp:nvSpPr>
        <dsp:cNvPr id="0" name=""/>
        <dsp:cNvSpPr/>
      </dsp:nvSpPr>
      <dsp:spPr>
        <a:xfrm>
          <a:off x="1182979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Aggregate ‘Rankings’ for each ‘Star Ranking’.</a:t>
          </a:r>
        </a:p>
      </dsp:txBody>
      <dsp:txXfrm>
        <a:off x="11903981" y="1185182"/>
        <a:ext cx="4073106" cy="2384515"/>
      </dsp:txXfrm>
    </dsp:sp>
    <dsp:sp modelId="{690DD607-7708-1D4D-B270-A5F312B1A0A1}">
      <dsp:nvSpPr>
        <dsp:cNvPr id="0" name=""/>
        <dsp:cNvSpPr/>
      </dsp:nvSpPr>
      <dsp:spPr>
        <a:xfrm>
          <a:off x="1647342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16473422" y="2063361"/>
        <a:ext cx="626467" cy="628156"/>
      </dsp:txXfrm>
    </dsp:sp>
    <dsp:sp modelId="{676DB493-1ABA-6745-A926-2F3631D027E2}">
      <dsp:nvSpPr>
        <dsp:cNvPr id="0" name=""/>
        <dsp:cNvSpPr/>
      </dsp:nvSpPr>
      <dsp:spPr>
        <a:xfrm>
          <a:off x="17739866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Create visualization with 'Review's Ranking' and geo-temporal information.</a:t>
          </a:r>
        </a:p>
      </dsp:txBody>
      <dsp:txXfrm>
        <a:off x="17814052" y="1185182"/>
        <a:ext cx="4073106" cy="23845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t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221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9605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372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543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385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059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 LINK FROM GITHUB FOR MOHSENS FILE</a:t>
            </a:r>
          </a:p>
        </p:txBody>
      </p:sp>
    </p:spTree>
    <p:extLst>
      <p:ext uri="{BB962C8B-B14F-4D97-AF65-F5344CB8AC3E}">
        <p14:creationId xmlns:p14="http://schemas.microsoft.com/office/powerpoint/2010/main" val="152849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 WOO WILL PROVIDE THESE DETAILS ** </a:t>
            </a:r>
          </a:p>
        </p:txBody>
      </p:sp>
    </p:spTree>
    <p:extLst>
      <p:ext uri="{BB962C8B-B14F-4D97-AF65-F5344CB8AC3E}">
        <p14:creationId xmlns:p14="http://schemas.microsoft.com/office/powerpoint/2010/main" val="854694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9714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348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822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024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016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831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tif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1.tif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tif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image" Target="../media/image1.t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tif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"/><Relationship Id="rId3" Type="http://schemas.openxmlformats.org/officeDocument/2006/relationships/hyperlink" Target="https://www.yelp.com/dataset/" TargetMode="External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hyperlink" Target="https://drive.google.com/uc?id=1dFrIcQuBhaANRHHvnzbthfU3HHVDRy7Y&amp;export=download" TargetMode="External"/><Relationship Id="rId4" Type="http://schemas.openxmlformats.org/officeDocument/2006/relationships/hyperlink" Target="https://s3.amazonaws.com/hipicdatasets/dictionary.tsv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yelp.com/dataset/documentation" TargetMode="External"/><Relationship Id="rId2" Type="http://schemas.openxmlformats.org/officeDocument/2006/relationships/hyperlink" Target="http://yelp.com/dataset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tif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Mohsen Alam  |  Ben Cevallos  |   Oscar Flores  |   Kotaro Yayoshi  |   Randall Lunetto"/>
          <p:cNvSpPr txBox="1">
            <a:spLocks noGrp="1"/>
          </p:cNvSpPr>
          <p:nvPr>
            <p:ph type="body" idx="21"/>
          </p:nvPr>
        </p:nvSpPr>
        <p:spPr>
          <a:xfrm>
            <a:off x="1206499" y="11839048"/>
            <a:ext cx="21971002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>
            <a:lvl1pPr algn="r"/>
          </a:lstStyle>
          <a:p>
            <a:r>
              <a:rPr dirty="0"/>
              <a:t>Mohsen </a:t>
            </a:r>
            <a:r>
              <a:rPr dirty="0" err="1"/>
              <a:t>Alam</a:t>
            </a:r>
            <a:r>
              <a:rPr dirty="0"/>
              <a:t>  |  Ben </a:t>
            </a:r>
            <a:r>
              <a:rPr dirty="0" err="1"/>
              <a:t>Cevallos</a:t>
            </a:r>
            <a:r>
              <a:rPr dirty="0"/>
              <a:t>  |   Oscar Flores  |</a:t>
            </a:r>
            <a:r>
              <a:rPr lang="en-US" dirty="0"/>
              <a:t> </a:t>
            </a:r>
            <a:r>
              <a:rPr dirty="0"/>
              <a:t> </a:t>
            </a:r>
            <a:r>
              <a:rPr lang="en-US" dirty="0"/>
              <a:t>Randall Lunetto  |  </a:t>
            </a:r>
            <a:r>
              <a:rPr dirty="0"/>
              <a:t>Kotaro </a:t>
            </a:r>
            <a:r>
              <a:rPr dirty="0" err="1"/>
              <a:t>Yayoshi</a:t>
            </a:r>
            <a:r>
              <a:rPr dirty="0"/>
              <a:t>  </a:t>
            </a:r>
          </a:p>
        </p:txBody>
      </p:sp>
      <p:sp>
        <p:nvSpPr>
          <p:cNvPr id="152" name="CIS 4560: Team 2"/>
          <p:cNvSpPr txBox="1">
            <a:spLocks noGrp="1"/>
          </p:cNvSpPr>
          <p:nvPr>
            <p:ph type="ctrTitle"/>
          </p:nvPr>
        </p:nvSpPr>
        <p:spPr>
          <a:xfrm>
            <a:off x="1206496" y="2041591"/>
            <a:ext cx="21971004" cy="4648201"/>
          </a:xfrm>
          <a:prstGeom prst="rect">
            <a:avLst/>
          </a:prstGeom>
        </p:spPr>
        <p:txBody>
          <a:bodyPr/>
          <a:lstStyle/>
          <a:p>
            <a:r>
              <a:t>CIS 4560: Team 2</a:t>
            </a:r>
          </a:p>
        </p:txBody>
      </p:sp>
      <p:sp>
        <p:nvSpPr>
          <p:cNvPr id="153" name="Term Project Presentation"/>
          <p:cNvSpPr txBox="1">
            <a:spLocks noGrp="1"/>
          </p:cNvSpPr>
          <p:nvPr>
            <p:ph type="subTitle" sz="quarter" idx="1"/>
          </p:nvPr>
        </p:nvSpPr>
        <p:spPr>
          <a:xfrm>
            <a:off x="1463912" y="6682040"/>
            <a:ext cx="21971001" cy="1905001"/>
          </a:xfrm>
          <a:prstGeom prst="rect">
            <a:avLst/>
          </a:prstGeom>
        </p:spPr>
        <p:txBody>
          <a:bodyPr/>
          <a:lstStyle/>
          <a:p>
            <a:r>
              <a:t>Term Project Presentation</a:t>
            </a:r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36F97508-0EF7-F644-BB31-7903B9AEB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KEY POINT - example: increasing for X years reaches peak…"/>
          <p:cNvSpPr txBox="1">
            <a:spLocks noGrp="1"/>
          </p:cNvSpPr>
          <p:nvPr>
            <p:ph type="body" idx="1"/>
          </p:nvPr>
        </p:nvSpPr>
        <p:spPr>
          <a:xfrm>
            <a:off x="1206500" y="3868687"/>
            <a:ext cx="21971000" cy="8256012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600" b="1" dirty="0"/>
              <a:t>Key Findings: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4 out of 5 Yelp features measured are </a:t>
            </a:r>
            <a:r>
              <a:rPr lang="en-US" sz="3600" b="1" dirty="0"/>
              <a:t>trending downward </a:t>
            </a:r>
            <a:r>
              <a:rPr lang="en-US" sz="3600" dirty="0"/>
              <a:t>📉.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‘Elite Users’ feature has the slowest rate increase on average.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‘Check-In’ feature is the most used but is decreasing rapidly.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600" b="1" dirty="0"/>
              <a:t>Output file detail and performance: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Total rows output: 16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Final Output File Size: 18 KB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Total Output time: ~3 minutes (188.179 seconds)</a:t>
            </a:r>
            <a:endParaRPr sz="3600"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495ADB51-34EB-D147-848A-A069EB1B7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Analysis #1 - Background">
            <a:extLst>
              <a:ext uri="{FF2B5EF4-FFF2-40B4-BE49-F238E27FC236}">
                <a16:creationId xmlns:a16="http://schemas.microsoft.com/office/drawing/2014/main" id="{322FB43A-AF86-8F4B-98CE-2580ECCABEC7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Conclusion</a:t>
            </a:r>
            <a:endParaRPr dirty="0"/>
          </a:p>
        </p:txBody>
      </p:sp>
      <p:sp>
        <p:nvSpPr>
          <p:cNvPr id="13" name="Feature performance.">
            <a:extLst>
              <a:ext uri="{FF2B5EF4-FFF2-40B4-BE49-F238E27FC236}">
                <a16:creationId xmlns:a16="http://schemas.microsoft.com/office/drawing/2014/main" id="{0B2E7CC6-5374-3F46-AD44-DA1BB7CA13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">
            <a:extLst>
              <a:ext uri="{FF2B5EF4-FFF2-40B4-BE49-F238E27FC236}">
                <a16:creationId xmlns:a16="http://schemas.microsoft.com/office/drawing/2014/main" id="{F62B1117-E997-964B-B277-165183B4A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Analysis #2 - Background">
            <a:extLst>
              <a:ext uri="{FF2B5EF4-FFF2-40B4-BE49-F238E27FC236}">
                <a16:creationId xmlns:a16="http://schemas.microsoft.com/office/drawing/2014/main" id="{474D552D-6118-AE4D-8EE4-A3CD276CB86E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2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Introduction</a:t>
            </a:r>
            <a:endParaRPr dirty="0"/>
          </a:p>
        </p:txBody>
      </p:sp>
      <p:sp>
        <p:nvSpPr>
          <p:cNvPr id="12" name="INSERT INTRO INFO…">
            <a:extLst>
              <a:ext uri="{FF2B5EF4-FFF2-40B4-BE49-F238E27FC236}">
                <a16:creationId xmlns:a16="http://schemas.microsoft.com/office/drawing/2014/main" id="{2083409D-50E2-4142-9EF6-AC456B46B264}"/>
              </a:ext>
            </a:extLst>
          </p:cNvPr>
          <p:cNvSpPr txBox="1">
            <a:spLocks/>
          </p:cNvSpPr>
          <p:nvPr/>
        </p:nvSpPr>
        <p:spPr>
          <a:xfrm>
            <a:off x="1206500" y="3868687"/>
            <a:ext cx="21971000" cy="6054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500" b="1" dirty="0"/>
              <a:t>Goal: 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b="1" dirty="0"/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Evaluate Yelp user’s sentiment on local businesses over time via Yelp’s ‘Tip’ feature (user comments).</a:t>
            </a:r>
            <a:endParaRPr lang="en-US" sz="3500" b="1" dirty="0"/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b="1" dirty="0"/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500" b="1" dirty="0"/>
              <a:t>How: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b="1" dirty="0"/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Utilize Hadoop (HDFS), HIVE query language, and Excel-3D Maps.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dirty="0"/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Extract data from the ‘Tip’ table as well as the ‘Dictionary’ and ‘State Location’ files.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None/>
            </a:pPr>
            <a:endParaRPr lang="en-US" sz="3500" i="1" dirty="0"/>
          </a:p>
          <a:p>
            <a:pPr marL="609600" lvl="1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i="1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286C2A6-BC62-4545-99D2-FEF6259657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1974558"/>
              </p:ext>
            </p:extLst>
          </p:nvPr>
        </p:nvGraphicFramePr>
        <p:xfrm>
          <a:off x="511178" y="8830944"/>
          <a:ext cx="23361643" cy="5258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Check-ins per day.">
            <a:extLst>
              <a:ext uri="{FF2B5EF4-FFF2-40B4-BE49-F238E27FC236}">
                <a16:creationId xmlns:a16="http://schemas.microsoft.com/office/drawing/2014/main" id="{3FA099CD-3358-614A-9700-E1684C280B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6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6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6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6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723D229-AD25-F049-A61C-C67872D94B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6">
                                            <p:graphicEl>
                                              <a:dgm id="{2723D229-AD25-F049-A61C-C67872D94BD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0A838DF-D77E-D84F-A755-645D21F18C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6">
                                            <p:graphicEl>
                                              <a:dgm id="{40A838DF-D77E-D84F-A755-645D21F18C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Graphic spid="6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EEE28-A964-6948-A50B-17DF5AD1797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Analysis 2 – Output table snippet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32C518B-4395-4E4E-A1EA-814CF24C28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249380"/>
              </p:ext>
            </p:extLst>
          </p:nvPr>
        </p:nvGraphicFramePr>
        <p:xfrm>
          <a:off x="2767853" y="3334401"/>
          <a:ext cx="18747440" cy="1004697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749488">
                  <a:extLst>
                    <a:ext uri="{9D8B030D-6E8A-4147-A177-3AD203B41FA5}">
                      <a16:colId xmlns:a16="http://schemas.microsoft.com/office/drawing/2014/main" val="1950814610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3582919786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3560239746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1177646851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2935678021"/>
                    </a:ext>
                  </a:extLst>
                </a:gridCol>
              </a:tblGrid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Country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State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Date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Sentiment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0219379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1/31/10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75861446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1/31/10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17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70151860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1/31/10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24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35850629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2864127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10944567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790204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2/2/10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26525506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2/2/10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53153172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2/3/10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94183537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2/3/10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9362299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2/4/10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27443911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2/5/10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44946079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2/5/10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9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76664416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2/5/10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5392630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2/6/10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05172747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2/6/10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04248011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3442594"/>
                  </a:ext>
                </a:extLst>
              </a:tr>
            </a:tbl>
          </a:graphicData>
        </a:graphic>
      </p:graphicFrame>
      <p:pic>
        <p:nvPicPr>
          <p:cNvPr id="6" name="Image">
            <a:extLst>
              <a:ext uri="{FF2B5EF4-FFF2-40B4-BE49-F238E27FC236}">
                <a16:creationId xmlns:a16="http://schemas.microsoft.com/office/drawing/2014/main" id="{677B9DCF-664A-A941-998D-C9BB960B3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Check-ins per day.">
            <a:extLst>
              <a:ext uri="{FF2B5EF4-FFF2-40B4-BE49-F238E27FC236}">
                <a16:creationId xmlns:a16="http://schemas.microsoft.com/office/drawing/2014/main" id="{0F46026A-8656-BA47-9479-9DBFE78C8C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07119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>
            <a:extLst>
              <a:ext uri="{FF2B5EF4-FFF2-40B4-BE49-F238E27FC236}">
                <a16:creationId xmlns:a16="http://schemas.microsoft.com/office/drawing/2014/main" id="{5A989DC5-1A97-B441-8877-79A29FD3C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Analysis #2 - Background">
            <a:extLst>
              <a:ext uri="{FF2B5EF4-FFF2-40B4-BE49-F238E27FC236}">
                <a16:creationId xmlns:a16="http://schemas.microsoft.com/office/drawing/2014/main" id="{FE86C388-EDBB-6247-996A-A9C28214B022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2</a:t>
            </a:r>
            <a:r>
              <a:rPr dirty="0"/>
              <a:t> </a:t>
            </a:r>
            <a:r>
              <a:rPr lang="en-US" dirty="0"/>
              <a:t>– Geo-temporal analysis</a:t>
            </a:r>
            <a:endParaRPr dirty="0"/>
          </a:p>
        </p:txBody>
      </p:sp>
      <p:pic>
        <p:nvPicPr>
          <p:cNvPr id="6" name="tip_sentiment_3DMapTour" descr="tip_sentiment_3DMapTour">
            <a:hlinkClick r:id="" action="ppaction://media"/>
            <a:extLst>
              <a:ext uri="{FF2B5EF4-FFF2-40B4-BE49-F238E27FC236}">
                <a16:creationId xmlns:a16="http://schemas.microsoft.com/office/drawing/2014/main" id="{7BC364A3-DB53-A348-B419-348BEFF803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36156" y="3190675"/>
            <a:ext cx="18711688" cy="10525325"/>
          </a:xfrm>
          <a:prstGeom prst="rect">
            <a:avLst/>
          </a:prstGeom>
        </p:spPr>
      </p:pic>
      <p:sp>
        <p:nvSpPr>
          <p:cNvPr id="13" name="Check-ins per day.">
            <a:extLst>
              <a:ext uri="{FF2B5EF4-FFF2-40B4-BE49-F238E27FC236}">
                <a16:creationId xmlns:a16="http://schemas.microsoft.com/office/drawing/2014/main" id="{F5F789DB-C763-4C40-81E8-0401C720FD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10000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">
            <a:extLst>
              <a:ext uri="{FF2B5EF4-FFF2-40B4-BE49-F238E27FC236}">
                <a16:creationId xmlns:a16="http://schemas.microsoft.com/office/drawing/2014/main" id="{495ADB51-34EB-D147-848A-A069EB1B7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Check-ins per day.">
            <a:extLst>
              <a:ext uri="{FF2B5EF4-FFF2-40B4-BE49-F238E27FC236}">
                <a16:creationId xmlns:a16="http://schemas.microsoft.com/office/drawing/2014/main" id="{3AF6C105-56C4-D444-BFB9-20759BFC6F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  <p:sp>
        <p:nvSpPr>
          <p:cNvPr id="9" name="Analysis #2 - Background">
            <a:extLst>
              <a:ext uri="{FF2B5EF4-FFF2-40B4-BE49-F238E27FC236}">
                <a16:creationId xmlns:a16="http://schemas.microsoft.com/office/drawing/2014/main" id="{0AE266C3-834E-0140-AC2C-3A705F0BEF7F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2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Conclusion</a:t>
            </a:r>
            <a:endParaRPr dirty="0"/>
          </a:p>
        </p:txBody>
      </p:sp>
      <p:sp>
        <p:nvSpPr>
          <p:cNvPr id="10" name="KEY POINT - example: increasing for X years reaches peak…">
            <a:extLst>
              <a:ext uri="{FF2B5EF4-FFF2-40B4-BE49-F238E27FC236}">
                <a16:creationId xmlns:a16="http://schemas.microsoft.com/office/drawing/2014/main" id="{DC712B0C-9F1C-4144-88F8-5968711EC4DC}"/>
              </a:ext>
            </a:extLst>
          </p:cNvPr>
          <p:cNvSpPr txBox="1">
            <a:spLocks/>
          </p:cNvSpPr>
          <p:nvPr/>
        </p:nvSpPr>
        <p:spPr>
          <a:xfrm>
            <a:off x="1206500" y="3618918"/>
            <a:ext cx="11850281" cy="9017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600" b="1" dirty="0"/>
              <a:t>Key Findings: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600" b="1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Overall state-wide sentiment breakdown is: </a:t>
            </a:r>
          </a:p>
          <a:p>
            <a:pPr marL="609600" lvl="1" indent="0" hangingPunct="1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600" dirty="0"/>
              <a:t>~58.80% Positive, ~28.57% Neutral, ~12.63% Negative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Most states overall conform to this trend with low variance.</a:t>
            </a:r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endParaRPr lang="en-US" sz="3600" dirty="0"/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b="1" dirty="0"/>
              <a:t>Output file detail and performance: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None/>
            </a:pPr>
            <a:endParaRPr lang="en-US" sz="3600" b="1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Total Rows: 90,950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File Size: 2.48 MB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Computation Time</a:t>
            </a:r>
            <a:r>
              <a:rPr lang="en-US" sz="3600" dirty="0">
                <a:sym typeface="Wingdings" pitchFamily="2" charset="2"/>
              </a:rPr>
              <a:t>: </a:t>
            </a:r>
            <a:r>
              <a:rPr lang="en-US" sz="3600" dirty="0"/>
              <a:t>~6 minutes (364.896 seconds)</a:t>
            </a:r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endParaRPr lang="en-US" sz="3600" dirty="0"/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6C6A3EC0-A84E-AB4B-86BD-98DCFC7EE7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285361"/>
              </p:ext>
            </p:extLst>
          </p:nvPr>
        </p:nvGraphicFramePr>
        <p:xfrm>
          <a:off x="11864340" y="3618918"/>
          <a:ext cx="12519660" cy="75662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573759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Graphic spid="19" grpId="0" uiExpand="1">
        <p:bldSub>
          <a:bldChart bld="category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heck-ins per day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sp>
        <p:nvSpPr>
          <p:cNvPr id="228" name="Analysis #2 - Background"/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- </a:t>
            </a:r>
            <a:r>
              <a:rPr lang="en-US" dirty="0"/>
              <a:t>Introduction</a:t>
            </a:r>
            <a:endParaRPr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2B52A3E9-D4E7-A241-9AA1-E8CC64C94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INSERT INTRO INFO…">
            <a:extLst>
              <a:ext uri="{FF2B5EF4-FFF2-40B4-BE49-F238E27FC236}">
                <a16:creationId xmlns:a16="http://schemas.microsoft.com/office/drawing/2014/main" id="{E7837056-FE6A-8F42-B58C-E05E3B805DD9}"/>
              </a:ext>
            </a:extLst>
          </p:cNvPr>
          <p:cNvSpPr txBox="1">
            <a:spLocks/>
          </p:cNvSpPr>
          <p:nvPr/>
        </p:nvSpPr>
        <p:spPr>
          <a:xfrm>
            <a:off x="1206500" y="3487687"/>
            <a:ext cx="21971000" cy="569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50000"/>
              </a:lnSpc>
              <a:spcBef>
                <a:spcPts val="0"/>
              </a:spcBef>
              <a:buFontTx/>
              <a:buNone/>
            </a:pPr>
            <a:r>
              <a:rPr lang="en-US" sz="3600" b="1" dirty="0"/>
              <a:t>Goal: 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Identify trends among Yelp’s star-ratings system for businesses across the globe over time.</a:t>
            </a:r>
            <a:endParaRPr lang="en-US" sz="3600" b="1" dirty="0"/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endParaRPr lang="en-US" sz="3600" b="1" dirty="0"/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FontTx/>
              <a:buNone/>
            </a:pPr>
            <a:r>
              <a:rPr lang="en-US" sz="3600" b="1" dirty="0"/>
              <a:t>How: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Utilize Hadoop (HDFS), HIVE query language, and Excel-3D Maps.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Extract data from the ‘Review’ and ‘Business’ tables as well as the State-Location file.</a:t>
            </a:r>
            <a:endParaRPr lang="en-US" sz="3600" i="1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0B47E60-E1E1-8A40-8EA3-BF35CCE780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8113852"/>
              </p:ext>
            </p:extLst>
          </p:nvPr>
        </p:nvGraphicFramePr>
        <p:xfrm>
          <a:off x="1206500" y="8559633"/>
          <a:ext cx="21971000" cy="4754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7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7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7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7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7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7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7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animBg="1"/>
      <p:bldP spid="228" grpId="0" animBg="1"/>
      <p:bldGraphic spid="7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>
            <a:extLst>
              <a:ext uri="{FF2B5EF4-FFF2-40B4-BE49-F238E27FC236}">
                <a16:creationId xmlns:a16="http://schemas.microsoft.com/office/drawing/2014/main" id="{B04F02C1-380B-CB46-AF56-1C3D87A58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Analysis #2 - Background">
            <a:extLst>
              <a:ext uri="{FF2B5EF4-FFF2-40B4-BE49-F238E27FC236}">
                <a16:creationId xmlns:a16="http://schemas.microsoft.com/office/drawing/2014/main" id="{6B07E1FB-5F66-0A40-8391-A1F1217BEEDF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 Output table snippet</a:t>
            </a:r>
            <a:endParaRPr dirty="0"/>
          </a:p>
        </p:txBody>
      </p:sp>
      <p:sp>
        <p:nvSpPr>
          <p:cNvPr id="9" name="Check-ins per day.">
            <a:extLst>
              <a:ext uri="{FF2B5EF4-FFF2-40B4-BE49-F238E27FC236}">
                <a16:creationId xmlns:a16="http://schemas.microsoft.com/office/drawing/2014/main" id="{A70EF4FF-147C-904F-B310-565D1DEA26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848E05-BE22-A648-A322-E2DB5A3826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4462976"/>
              </p:ext>
            </p:extLst>
          </p:nvPr>
        </p:nvGraphicFramePr>
        <p:xfrm>
          <a:off x="3238500" y="3689059"/>
          <a:ext cx="17906999" cy="9461508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357561">
                  <a:extLst>
                    <a:ext uri="{9D8B030D-6E8A-4147-A177-3AD203B41FA5}">
                      <a16:colId xmlns:a16="http://schemas.microsoft.com/office/drawing/2014/main" val="2912847903"/>
                    </a:ext>
                  </a:extLst>
                </a:gridCol>
                <a:gridCol w="3558442">
                  <a:extLst>
                    <a:ext uri="{9D8B030D-6E8A-4147-A177-3AD203B41FA5}">
                      <a16:colId xmlns:a16="http://schemas.microsoft.com/office/drawing/2014/main" val="1607396914"/>
                    </a:ext>
                  </a:extLst>
                </a:gridCol>
                <a:gridCol w="2684576">
                  <a:extLst>
                    <a:ext uri="{9D8B030D-6E8A-4147-A177-3AD203B41FA5}">
                      <a16:colId xmlns:a16="http://schemas.microsoft.com/office/drawing/2014/main" val="1136730721"/>
                    </a:ext>
                  </a:extLst>
                </a:gridCol>
                <a:gridCol w="3600093">
                  <a:extLst>
                    <a:ext uri="{9D8B030D-6E8A-4147-A177-3AD203B41FA5}">
                      <a16:colId xmlns:a16="http://schemas.microsoft.com/office/drawing/2014/main" val="108698043"/>
                    </a:ext>
                  </a:extLst>
                </a:gridCol>
                <a:gridCol w="4706327">
                  <a:extLst>
                    <a:ext uri="{9D8B030D-6E8A-4147-A177-3AD203B41FA5}">
                      <a16:colId xmlns:a16="http://schemas.microsoft.com/office/drawing/2014/main" val="1658216501"/>
                    </a:ext>
                  </a:extLst>
                </a:gridCol>
              </a:tblGrid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Country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State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Date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Star-Rating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9530207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6/1/10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96911302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6/1/10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47087142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89571449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10184298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95026316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90711469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9/1/10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77433571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10/1/10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5544024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11/1/10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32658112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12/1/10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58344727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1/1/11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908783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26201386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891152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">
            <a:extLst>
              <a:ext uri="{FF2B5EF4-FFF2-40B4-BE49-F238E27FC236}">
                <a16:creationId xmlns:a16="http://schemas.microsoft.com/office/drawing/2014/main" id="{EA7197BA-2934-984B-A734-6BEAD6E19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Analysis #2 - Background">
            <a:extLst>
              <a:ext uri="{FF2B5EF4-FFF2-40B4-BE49-F238E27FC236}">
                <a16:creationId xmlns:a16="http://schemas.microsoft.com/office/drawing/2014/main" id="{75E7CFCD-09A6-4445-9BF2-9C07F5A58C5E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 Geo-temporal analysis</a:t>
            </a:r>
            <a:endParaRPr dirty="0"/>
          </a:p>
        </p:txBody>
      </p:sp>
      <p:sp>
        <p:nvSpPr>
          <p:cNvPr id="7" name="Check-ins per day.">
            <a:extLst>
              <a:ext uri="{FF2B5EF4-FFF2-40B4-BE49-F238E27FC236}">
                <a16:creationId xmlns:a16="http://schemas.microsoft.com/office/drawing/2014/main" id="{AF30322F-7FD7-6845-BCD7-F6A8796DCE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pic>
        <p:nvPicPr>
          <p:cNvPr id="8" name="Star-Ratings_Count_3DTour" descr="Star-Ratings_Count_3DTour">
            <a:hlinkClick r:id="" action="ppaction://media"/>
            <a:extLst>
              <a:ext uri="{FF2B5EF4-FFF2-40B4-BE49-F238E27FC236}">
                <a16:creationId xmlns:a16="http://schemas.microsoft.com/office/drawing/2014/main" id="{833C31EB-6B1F-B643-B497-36BC12BB03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53028" y="3190675"/>
            <a:ext cx="18677944" cy="1050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0836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5000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">
            <a:extLst>
              <a:ext uri="{FF2B5EF4-FFF2-40B4-BE49-F238E27FC236}">
                <a16:creationId xmlns:a16="http://schemas.microsoft.com/office/drawing/2014/main" id="{495ADB51-34EB-D147-848A-A069EB1B7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Check-ins per day.">
            <a:extLst>
              <a:ext uri="{FF2B5EF4-FFF2-40B4-BE49-F238E27FC236}">
                <a16:creationId xmlns:a16="http://schemas.microsoft.com/office/drawing/2014/main" id="{A9130E83-D5A4-B645-B366-0BBFF534F1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sp>
        <p:nvSpPr>
          <p:cNvPr id="15" name="Analysis #2 - Background">
            <a:extLst>
              <a:ext uri="{FF2B5EF4-FFF2-40B4-BE49-F238E27FC236}">
                <a16:creationId xmlns:a16="http://schemas.microsoft.com/office/drawing/2014/main" id="{F12CB50F-5EF1-064C-8776-217EC5B42688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Conclusion</a:t>
            </a:r>
            <a:endParaRPr dirty="0"/>
          </a:p>
        </p:txBody>
      </p:sp>
      <p:sp>
        <p:nvSpPr>
          <p:cNvPr id="8" name="KEY POINT - example: increasing for X years reaches peak…">
            <a:extLst>
              <a:ext uri="{FF2B5EF4-FFF2-40B4-BE49-F238E27FC236}">
                <a16:creationId xmlns:a16="http://schemas.microsoft.com/office/drawing/2014/main" id="{65A1FC6A-48DF-FC40-8B58-2063042D2402}"/>
              </a:ext>
            </a:extLst>
          </p:cNvPr>
          <p:cNvSpPr txBox="1">
            <a:spLocks/>
          </p:cNvSpPr>
          <p:nvPr/>
        </p:nvSpPr>
        <p:spPr>
          <a:xfrm>
            <a:off x="1206500" y="3431884"/>
            <a:ext cx="11389360" cy="3592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77500" lnSpcReduction="20000"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4600" b="1" dirty="0"/>
              <a:t>Key Findings: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4600" dirty="0"/>
              <a:t>Majority of businesses have 5-Star Ratings.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4600" dirty="0"/>
              <a:t>Canadian business have more consistent differences between star-ratings.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4600" dirty="0"/>
              <a:t>American businesses are more sporadic.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600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600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600" dirty="0"/>
          </a:p>
        </p:txBody>
      </p:sp>
      <p:sp>
        <p:nvSpPr>
          <p:cNvPr id="11" name="KEY POINT - example: increasing for X years reaches peak…">
            <a:extLst>
              <a:ext uri="{FF2B5EF4-FFF2-40B4-BE49-F238E27FC236}">
                <a16:creationId xmlns:a16="http://schemas.microsoft.com/office/drawing/2014/main" id="{E06AC764-5720-3F4A-879E-ED48A87A9B11}"/>
              </a:ext>
            </a:extLst>
          </p:cNvPr>
          <p:cNvSpPr txBox="1">
            <a:spLocks/>
          </p:cNvSpPr>
          <p:nvPr/>
        </p:nvSpPr>
        <p:spPr>
          <a:xfrm>
            <a:off x="13611785" y="3292982"/>
            <a:ext cx="8801100" cy="37187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200" b="1" dirty="0"/>
              <a:t>Output file detail and performance: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200" dirty="0"/>
              <a:t>Total Rows: 9,832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200" dirty="0"/>
              <a:t>File Size: 1 MB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200" dirty="0"/>
              <a:t>Computation Time</a:t>
            </a:r>
            <a:r>
              <a:rPr lang="en-US" sz="3200" dirty="0">
                <a:sym typeface="Wingdings" pitchFamily="2" charset="2"/>
              </a:rPr>
              <a:t>: 56.855 seconds</a:t>
            </a:r>
            <a:endParaRPr lang="en-US" sz="3200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200" dirty="0"/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5742DEB7-A7C4-874D-8E93-FF713EFACE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9739" y="7203724"/>
            <a:ext cx="11389360" cy="6448586"/>
          </a:xfrm>
          <a:prstGeom prst="rect">
            <a:avLst/>
          </a:prstGeom>
        </p:spPr>
      </p:pic>
      <p:pic>
        <p:nvPicPr>
          <p:cNvPr id="19" name="Picture 18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14D5502D-8791-1B4B-8741-5E845FD190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9" y="7190863"/>
            <a:ext cx="11861800" cy="64485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5B27FF8-CD13-0345-A9FF-F30DD5BA3095}"/>
              </a:ext>
            </a:extLst>
          </p:cNvPr>
          <p:cNvSpPr txBox="1"/>
          <p:nvPr/>
        </p:nvSpPr>
        <p:spPr>
          <a:xfrm>
            <a:off x="4743450" y="12965113"/>
            <a:ext cx="2824613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Star Rating: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48925C-72DF-A94E-A1C8-66D2C27A6107}"/>
              </a:ext>
            </a:extLst>
          </p:cNvPr>
          <p:cNvSpPr txBox="1"/>
          <p:nvPr/>
        </p:nvSpPr>
        <p:spPr>
          <a:xfrm>
            <a:off x="15982950" y="12993688"/>
            <a:ext cx="2824613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Star Rating: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4453E7-E41D-0946-BF88-2B44342032E7}"/>
              </a:ext>
            </a:extLst>
          </p:cNvPr>
          <p:cNvSpPr txBox="1"/>
          <p:nvPr/>
        </p:nvSpPr>
        <p:spPr>
          <a:xfrm>
            <a:off x="707139" y="11702773"/>
            <a:ext cx="1394711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Count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5953E9-396D-4D42-A393-B1BFA4BBD891}"/>
              </a:ext>
            </a:extLst>
          </p:cNvPr>
          <p:cNvSpPr txBox="1"/>
          <p:nvPr/>
        </p:nvSpPr>
        <p:spPr>
          <a:xfrm>
            <a:off x="12619739" y="11702773"/>
            <a:ext cx="1394711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27735681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1" grpId="0" animBg="1"/>
      <p:bldP spid="20" grpId="0"/>
      <p:bldP spid="21" grpId="0"/>
      <p:bldP spid="22" grpId="0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772E7-D505-6C4E-9A7C-426D0171C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&amp; Tips on Hive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EA197-EBE4-2B42-8149-ECF0F7B0D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2644647"/>
            <a:ext cx="21971000" cy="999185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Types of Analysis Performed:</a:t>
            </a:r>
          </a:p>
          <a:p>
            <a:r>
              <a:rPr lang="en-US" dirty="0"/>
              <a:t>Performance Analysis on Yelp Features</a:t>
            </a:r>
          </a:p>
          <a:p>
            <a:r>
              <a:rPr lang="en-US" dirty="0"/>
              <a:t>Sentiment Analysis on Yelp Tips</a:t>
            </a:r>
          </a:p>
          <a:p>
            <a:r>
              <a:rPr lang="en-US" dirty="0"/>
              <a:t>Geo-temporal Analysis on Yelp Ratings and Tip Sentiment</a:t>
            </a:r>
          </a:p>
          <a:p>
            <a:pPr marL="0" indent="0">
              <a:buNone/>
            </a:pPr>
            <a:r>
              <a:rPr lang="en-US" b="1" dirty="0"/>
              <a:t>Tips on Hive:</a:t>
            </a:r>
          </a:p>
          <a:p>
            <a:pPr fontAlgn="base"/>
            <a:r>
              <a:rPr lang="en-US" dirty="0"/>
              <a:t>Use Column aliases for the columns with functions to make it easier to call later </a:t>
            </a:r>
          </a:p>
          <a:p>
            <a:pPr fontAlgn="base"/>
            <a:r>
              <a:rPr lang="en-US" dirty="0"/>
              <a:t>Use Order By clause to have only one output file </a:t>
            </a:r>
          </a:p>
          <a:p>
            <a:pPr fontAlgn="base"/>
            <a:r>
              <a:rPr lang="en-US" dirty="0"/>
              <a:t>Use COUNT(distinct) and is null commands to find out if data parsed successfully</a:t>
            </a:r>
            <a:br>
              <a:rPr lang="en-US" dirty="0"/>
            </a:b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1073251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Introduction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Introduction</a:t>
            </a:r>
          </a:p>
        </p:txBody>
      </p:sp>
      <p:sp>
        <p:nvSpPr>
          <p:cNvPr id="156" name="Descriptive analytics on             dataset using"/>
          <p:cNvSpPr txBox="1">
            <a:spLocks noGrp="1"/>
          </p:cNvSpPr>
          <p:nvPr>
            <p:ph type="body" idx="21"/>
          </p:nvPr>
        </p:nvSpPr>
        <p:spPr>
          <a:xfrm>
            <a:off x="1206500" y="2742325"/>
            <a:ext cx="22439572" cy="11885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Descriptive analytics on             dataset usin</a:t>
            </a:r>
            <a:r>
              <a:rPr lang="en-US" dirty="0"/>
              <a:t>g</a:t>
            </a:r>
          </a:p>
        </p:txBody>
      </p:sp>
      <p:sp>
        <p:nvSpPr>
          <p:cNvPr id="157" name="We have run descriptive analytics on the Yelp dataset to find:…"/>
          <p:cNvSpPr txBox="1">
            <a:spLocks noGrp="1"/>
          </p:cNvSpPr>
          <p:nvPr>
            <p:ph type="body" sz="half" idx="1"/>
          </p:nvPr>
        </p:nvSpPr>
        <p:spPr>
          <a:xfrm>
            <a:off x="1206500" y="5421194"/>
            <a:ext cx="21971000" cy="5910631"/>
          </a:xfrm>
          <a:prstGeom prst="rect">
            <a:avLst/>
          </a:prstGeom>
        </p:spPr>
        <p:txBody>
          <a:bodyPr/>
          <a:lstStyle/>
          <a:p>
            <a:pPr marL="457200" indent="-457200" defTabSz="457200">
              <a:lnSpc>
                <a:spcPct val="200000"/>
              </a:lnSpc>
              <a:spcBef>
                <a:spcPts val="0"/>
              </a:spcBef>
              <a:buSzTx/>
              <a:buNone/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We have run descriptive analytics on the Yelp dataset to find:</a:t>
            </a:r>
          </a:p>
          <a:p>
            <a:pPr lvl="1" defTabSz="457200">
              <a:lnSpc>
                <a:spcPct val="200000"/>
              </a:lnSpc>
              <a:spcBef>
                <a:spcPts val="0"/>
              </a:spcBef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How different features of Yelp evolved throughout past decade</a:t>
            </a:r>
            <a:r>
              <a:rPr lang="en-US" dirty="0"/>
              <a:t>.</a:t>
            </a:r>
            <a:endParaRPr dirty="0"/>
          </a:p>
          <a:p>
            <a:pPr lvl="1" defTabSz="457200">
              <a:lnSpc>
                <a:spcPct val="200000"/>
              </a:lnSpc>
              <a:spcBef>
                <a:spcPts val="0"/>
              </a:spcBef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How businesses in different states receive different level of ratings</a:t>
            </a:r>
            <a:r>
              <a:rPr lang="en-US" dirty="0"/>
              <a:t>.</a:t>
            </a:r>
            <a:endParaRPr dirty="0"/>
          </a:p>
          <a:p>
            <a:pPr lvl="1" defTabSz="457200">
              <a:lnSpc>
                <a:spcPct val="200000"/>
              </a:lnSpc>
              <a:spcBef>
                <a:spcPts val="0"/>
              </a:spcBef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What people express in their tips by doing sentiment analysis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158" name="yelp_logo.png" descr="yelp_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3535" y="2631607"/>
            <a:ext cx="2135247" cy="103926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486B869-09B7-A846-ADF3-8AA597700A47}"/>
              </a:ext>
            </a:extLst>
          </p:cNvPr>
          <p:cNvGrpSpPr/>
          <p:nvPr/>
        </p:nvGrpSpPr>
        <p:grpSpPr>
          <a:xfrm>
            <a:off x="1253046" y="3830891"/>
            <a:ext cx="7209834" cy="1453512"/>
            <a:chOff x="1253046" y="3602291"/>
            <a:chExt cx="7209834" cy="1453512"/>
          </a:xfrm>
        </p:grpSpPr>
        <p:pic>
          <p:nvPicPr>
            <p:cNvPr id="159" name="Apache_Hive_logo.png" descr="Apache_Hive_logo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6277711" y="3602291"/>
              <a:ext cx="1398704" cy="1258834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60" name="hadoop_logo.png" descr="hadoop_logo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3046" y="4125552"/>
              <a:ext cx="3778295" cy="89743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1" name="and       ."/>
            <p:cNvSpPr txBox="1"/>
            <p:nvPr/>
          </p:nvSpPr>
          <p:spPr>
            <a:xfrm>
              <a:off x="5141030" y="4118138"/>
              <a:ext cx="3321850" cy="93766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normAutofit/>
            </a:bodyPr>
            <a:lstStyle>
              <a:lvl1pPr algn="l" defTabSz="825500">
                <a:defRPr sz="5500" b="1">
                  <a:solidFill>
                    <a:srgbClr val="000000"/>
                  </a:solidFill>
                </a:defRPr>
              </a:lvl1pPr>
            </a:lstStyle>
            <a:p>
              <a:r>
                <a:rPr dirty="0"/>
                <a:t>and       .</a:t>
              </a:r>
            </a:p>
          </p:txBody>
        </p:sp>
      </p:grpSp>
      <p:pic>
        <p:nvPicPr>
          <p:cNvPr id="10" name="Image">
            <a:extLst>
              <a:ext uri="{FF2B5EF4-FFF2-40B4-BE49-F238E27FC236}">
                <a16:creationId xmlns:a16="http://schemas.microsoft.com/office/drawing/2014/main" id="{1B59AD8F-B24E-4245-A91E-6774E06A0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 uiExpand="1" build="p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3F07C-99A0-9449-B9C5-B66BAA077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500" y="5424837"/>
            <a:ext cx="21971000" cy="1433163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1797164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Data Sources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 Sources</a:t>
            </a:r>
          </a:p>
        </p:txBody>
      </p:sp>
      <p:sp>
        <p:nvSpPr>
          <p:cNvPr id="164" name="Dataset is used for all analysis provided by Yelp.com:…"/>
          <p:cNvSpPr txBox="1">
            <a:spLocks noGrp="1"/>
          </p:cNvSpPr>
          <p:nvPr>
            <p:ph type="body" idx="1"/>
          </p:nvPr>
        </p:nvSpPr>
        <p:spPr>
          <a:xfrm>
            <a:off x="1206500" y="2811154"/>
            <a:ext cx="21971000" cy="825601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indent="-457200" defTabSz="1828754">
              <a:spcBef>
                <a:spcPts val="3300"/>
              </a:spcBef>
              <a:defRPr sz="4125"/>
            </a:pPr>
            <a:r>
              <a:rPr lang="en-US" dirty="0"/>
              <a:t>The d</a:t>
            </a:r>
            <a:r>
              <a:rPr dirty="0"/>
              <a:t>ataset used for all analys</a:t>
            </a:r>
            <a:r>
              <a:rPr lang="en-US" dirty="0"/>
              <a:t>e</a:t>
            </a:r>
            <a:r>
              <a:rPr dirty="0"/>
              <a:t>s </a:t>
            </a:r>
            <a:r>
              <a:rPr lang="en-US" dirty="0"/>
              <a:t>is </a:t>
            </a:r>
            <a:r>
              <a:rPr dirty="0"/>
              <a:t>provided by </a:t>
            </a:r>
            <a:r>
              <a:rPr dirty="0" err="1"/>
              <a:t>Yelp.com</a:t>
            </a:r>
            <a:r>
              <a:rPr lang="en-US" dirty="0"/>
              <a:t>:</a:t>
            </a:r>
            <a:endParaRPr dirty="0"/>
          </a:p>
          <a:p>
            <a:pPr marL="0" lvl="2" indent="685800" defTabSz="1828754">
              <a:spcBef>
                <a:spcPts val="3300"/>
              </a:spcBef>
              <a:buSzTx/>
              <a:buNone/>
              <a:defRPr sz="3750" i="1"/>
            </a:pPr>
            <a:r>
              <a:rPr u="sng" dirty="0">
                <a:hlinkClick r:id="rId3"/>
              </a:rPr>
              <a:t>https://www.yelp.com/dataset/download</a:t>
            </a:r>
          </a:p>
          <a:p>
            <a:pPr marL="0" lvl="2" indent="685800" defTabSz="1828754">
              <a:spcBef>
                <a:spcPts val="3300"/>
              </a:spcBef>
              <a:buSzTx/>
              <a:buNone/>
              <a:defRPr sz="3375" i="1"/>
            </a:pPr>
            <a:endParaRPr u="sng" dirty="0">
              <a:hlinkClick r:id="rId3"/>
            </a:endParaRPr>
          </a:p>
          <a:p>
            <a:pPr marL="457200" indent="-457200" defTabSz="1828754">
              <a:spcBef>
                <a:spcPts val="3300"/>
              </a:spcBef>
              <a:defRPr sz="4125"/>
            </a:pPr>
            <a:r>
              <a:rPr lang="en-US" dirty="0"/>
              <a:t>The d</a:t>
            </a:r>
            <a:r>
              <a:rPr dirty="0"/>
              <a:t>ictionary file used for sentiment analysis </a:t>
            </a:r>
            <a:r>
              <a:rPr lang="en-US" dirty="0"/>
              <a:t>is </a:t>
            </a:r>
            <a:r>
              <a:rPr dirty="0"/>
              <a:t>provided by </a:t>
            </a:r>
            <a:r>
              <a:rPr dirty="0" err="1"/>
              <a:t>CalState</a:t>
            </a:r>
            <a:r>
              <a:rPr dirty="0"/>
              <a:t> LA </a:t>
            </a:r>
            <a:r>
              <a:rPr dirty="0" err="1"/>
              <a:t>BigDAI</a:t>
            </a:r>
            <a:r>
              <a:rPr dirty="0"/>
              <a:t> (</a:t>
            </a:r>
            <a:r>
              <a:rPr dirty="0" err="1"/>
              <a:t>HiPIC</a:t>
            </a:r>
            <a:r>
              <a:rPr dirty="0"/>
              <a:t>):</a:t>
            </a:r>
          </a:p>
          <a:p>
            <a:pPr marL="0" lvl="2" indent="685800" defTabSz="1828754">
              <a:spcBef>
                <a:spcPts val="3300"/>
              </a:spcBef>
              <a:buSzTx/>
              <a:buNone/>
              <a:defRPr sz="3750" i="1"/>
            </a:pPr>
            <a:r>
              <a:rPr u="sng" dirty="0">
                <a:hlinkClick r:id="rId4"/>
              </a:rPr>
              <a:t>https://s3.amazonaws.com/hipicdatasets/dictionary.tsv</a:t>
            </a:r>
          </a:p>
          <a:p>
            <a:pPr marL="0" lvl="2" indent="685800" defTabSz="1828754">
              <a:spcBef>
                <a:spcPts val="3300"/>
              </a:spcBef>
              <a:buSzTx/>
              <a:buNone/>
              <a:defRPr sz="3375" i="1"/>
            </a:pPr>
            <a:endParaRPr u="sng" dirty="0">
              <a:hlinkClick r:id="rId4"/>
            </a:endParaRPr>
          </a:p>
          <a:p>
            <a:pPr marL="457200" indent="-457200" defTabSz="1828754">
              <a:spcBef>
                <a:spcPts val="3300"/>
              </a:spcBef>
              <a:defRPr sz="4125"/>
            </a:pPr>
            <a:r>
              <a:rPr lang="en-US" dirty="0"/>
              <a:t>The s</a:t>
            </a:r>
            <a:r>
              <a:rPr dirty="0"/>
              <a:t>tate</a:t>
            </a:r>
            <a:r>
              <a:rPr lang="en-US" dirty="0"/>
              <a:t>-l</a:t>
            </a:r>
            <a:r>
              <a:rPr dirty="0"/>
              <a:t>ocations file used for improved map location rendering </a:t>
            </a:r>
            <a:r>
              <a:rPr lang="en-US" dirty="0"/>
              <a:t>across analyses is </a:t>
            </a:r>
            <a:r>
              <a:rPr dirty="0"/>
              <a:t>provided by Mohsen </a:t>
            </a:r>
            <a:r>
              <a:rPr dirty="0" err="1"/>
              <a:t>Alam</a:t>
            </a:r>
            <a:r>
              <a:rPr dirty="0"/>
              <a:t>:</a:t>
            </a:r>
            <a:endParaRPr lang="en-US" dirty="0"/>
          </a:p>
          <a:p>
            <a:pPr marL="609600" lvl="1" indent="0" defTabSz="1828754">
              <a:spcBef>
                <a:spcPts val="3300"/>
              </a:spcBef>
              <a:buNone/>
              <a:defRPr sz="4125"/>
            </a:pPr>
            <a:r>
              <a:rPr lang="en-US" sz="3750" i="1" dirty="0">
                <a:hlinkClick r:id="rId5"/>
              </a:rPr>
              <a:t>https://</a:t>
            </a:r>
            <a:r>
              <a:rPr lang="en-US" sz="3750" i="1" dirty="0" err="1">
                <a:hlinkClick r:id="rId5"/>
              </a:rPr>
              <a:t>drive.google.com</a:t>
            </a:r>
            <a:r>
              <a:rPr lang="en-US" sz="3750" i="1" dirty="0">
                <a:hlinkClick r:id="rId5"/>
              </a:rPr>
              <a:t>/</a:t>
            </a:r>
            <a:r>
              <a:rPr lang="en-US" sz="3750" i="1" dirty="0" err="1">
                <a:hlinkClick r:id="rId5"/>
              </a:rPr>
              <a:t>uc?id</a:t>
            </a:r>
            <a:r>
              <a:rPr lang="en-US" sz="3750" i="1" dirty="0">
                <a:hlinkClick r:id="rId5"/>
              </a:rPr>
              <a:t>=1dFrIcQuBhaANRHHvnzbthfU3HHVDRy7Y&amp;export=download</a:t>
            </a:r>
            <a:endParaRPr lang="en-US" sz="3750" i="1" dirty="0"/>
          </a:p>
          <a:p>
            <a:pPr marL="457200" indent="-457200" defTabSz="1828754">
              <a:spcBef>
                <a:spcPts val="3300"/>
              </a:spcBef>
              <a:defRPr sz="4125"/>
            </a:pPr>
            <a:endParaRPr dirty="0"/>
          </a:p>
        </p:txBody>
      </p:sp>
      <p:pic>
        <p:nvPicPr>
          <p:cNvPr id="165" name="Image Gallery" descr="Image Gallery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8266812" y="11768624"/>
            <a:ext cx="2820392" cy="13727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401795" y="11365657"/>
            <a:ext cx="1775705" cy="1775705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Image">
            <a:extLst>
              <a:ext uri="{FF2B5EF4-FFF2-40B4-BE49-F238E27FC236}">
                <a16:creationId xmlns:a16="http://schemas.microsoft.com/office/drawing/2014/main" id="{FF3633BD-3FAB-054D-AD99-5D6818842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H/W experimental Specifications.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Hadoop Cluster Specifications</a:t>
            </a:r>
            <a:endParaRPr dirty="0"/>
          </a:p>
        </p:txBody>
      </p:sp>
      <p:sp>
        <p:nvSpPr>
          <p:cNvPr id="170" name="Specs: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en-US" dirty="0"/>
              <a:t>Oracle BDCE</a:t>
            </a:r>
            <a:endParaRPr dirty="0"/>
          </a:p>
        </p:txBody>
      </p:sp>
      <p:sp>
        <p:nvSpPr>
          <p:cNvPr id="171" name="[INSERT}}}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FontTx/>
              <a:buChar char="-"/>
            </a:pPr>
            <a:r>
              <a:rPr lang="en-US" dirty="0"/>
              <a:t>Version 20.3 – 3-20 </a:t>
            </a:r>
          </a:p>
          <a:p>
            <a:pPr>
              <a:buFontTx/>
              <a:buChar char="-"/>
            </a:pPr>
            <a:r>
              <a:rPr lang="en-US" dirty="0"/>
              <a:t>Total Nodes: 3</a:t>
            </a:r>
          </a:p>
          <a:p>
            <a:pPr>
              <a:buFontTx/>
              <a:buChar char="-"/>
            </a:pPr>
            <a:r>
              <a:rPr lang="en-US" dirty="0"/>
              <a:t>Total Node Memory S</a:t>
            </a:r>
            <a:r>
              <a:rPr dirty="0"/>
              <a:t>ize</a:t>
            </a:r>
            <a:r>
              <a:rPr lang="en-US" dirty="0"/>
              <a:t>: 180 GB </a:t>
            </a:r>
          </a:p>
          <a:p>
            <a:pPr>
              <a:buFontTx/>
              <a:buChar char="-"/>
            </a:pPr>
            <a:r>
              <a:rPr lang="en-US" dirty="0"/>
              <a:t>Total OCPUs: 12 </a:t>
            </a:r>
          </a:p>
          <a:p>
            <a:pPr>
              <a:buFontTx/>
              <a:buChar char="-"/>
            </a:pPr>
            <a:r>
              <a:rPr lang="en-US" dirty="0"/>
              <a:t>Total Storage: 957 GB</a:t>
            </a:r>
            <a:endParaRPr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C2BE4588-9585-454E-B295-13CF11946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Decide on the project."/>
          <p:cNvSpPr/>
          <p:nvPr/>
        </p:nvSpPr>
        <p:spPr>
          <a:xfrm>
            <a:off x="639116" y="4131128"/>
            <a:ext cx="4120188" cy="1829983"/>
          </a:xfrm>
          <a:prstGeom prst="ellipse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Decide on the project.</a:t>
            </a:r>
          </a:p>
        </p:txBody>
      </p:sp>
      <p:sp>
        <p:nvSpPr>
          <p:cNvPr id="174" name="Workflow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Workflow</a:t>
            </a:r>
          </a:p>
        </p:txBody>
      </p:sp>
      <p:sp>
        <p:nvSpPr>
          <p:cNvPr id="175" name="Arrow"/>
          <p:cNvSpPr/>
          <p:nvPr/>
        </p:nvSpPr>
        <p:spPr>
          <a:xfrm>
            <a:off x="4701775" y="4748196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6" name="Download data from yelp.com/dataset."/>
          <p:cNvSpPr/>
          <p:nvPr/>
        </p:nvSpPr>
        <p:spPr>
          <a:xfrm>
            <a:off x="6924885" y="3868688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Download data from </a:t>
            </a:r>
            <a:r>
              <a:rPr u="sng">
                <a:hlinkClick r:id="rId2"/>
              </a:rPr>
              <a:t>yelp.com/dataset</a:t>
            </a:r>
            <a:r>
              <a:t>.</a:t>
            </a:r>
          </a:p>
        </p:txBody>
      </p:sp>
      <p:sp>
        <p:nvSpPr>
          <p:cNvPr id="177" name="Arrow"/>
          <p:cNvSpPr/>
          <p:nvPr/>
        </p:nvSpPr>
        <p:spPr>
          <a:xfrm>
            <a:off x="11030080" y="4748196"/>
            <a:ext cx="2247640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8" name="Upload data (.tar file) to…"/>
          <p:cNvSpPr/>
          <p:nvPr/>
        </p:nvSpPr>
        <p:spPr>
          <a:xfrm>
            <a:off x="13210654" y="3868688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Upload data (.tar file) to </a:t>
            </a:r>
          </a:p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Oracle BDCE Server.</a:t>
            </a:r>
          </a:p>
        </p:txBody>
      </p:sp>
      <p:sp>
        <p:nvSpPr>
          <p:cNvPr id="179" name="Arrow"/>
          <p:cNvSpPr/>
          <p:nvPr/>
        </p:nvSpPr>
        <p:spPr>
          <a:xfrm>
            <a:off x="17282186" y="4748196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0" name="Uncompress…"/>
          <p:cNvSpPr/>
          <p:nvPr/>
        </p:nvSpPr>
        <p:spPr>
          <a:xfrm>
            <a:off x="19510396" y="3868687"/>
            <a:ext cx="412018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Uncompress </a:t>
            </a:r>
          </a:p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the .tar file.</a:t>
            </a:r>
          </a:p>
        </p:txBody>
      </p:sp>
      <p:sp>
        <p:nvSpPr>
          <p:cNvPr id="181" name="Arrow"/>
          <p:cNvSpPr/>
          <p:nvPr/>
        </p:nvSpPr>
        <p:spPr>
          <a:xfrm rot="16200000" flipH="1">
            <a:off x="20693598" y="6713366"/>
            <a:ext cx="1829984" cy="596901"/>
          </a:xfrm>
          <a:prstGeom prst="rightArrow">
            <a:avLst>
              <a:gd name="adj1" fmla="val 32000"/>
              <a:gd name="adj2" fmla="val 13617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2" name="Upload .CSV files to Hadoop Distributed File System (HDFS)."/>
          <p:cNvSpPr/>
          <p:nvPr/>
        </p:nvSpPr>
        <p:spPr>
          <a:xfrm>
            <a:off x="19548496" y="7961964"/>
            <a:ext cx="412018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Upload .CSV files to Hadoop Distributed File System (HDFS). </a:t>
            </a:r>
          </a:p>
        </p:txBody>
      </p:sp>
      <p:sp>
        <p:nvSpPr>
          <p:cNvPr id="183" name="Create HIVE tables based on the .CSV files and documentation (yelp.com/dataset/documentation)."/>
          <p:cNvSpPr/>
          <p:nvPr/>
        </p:nvSpPr>
        <p:spPr>
          <a:xfrm>
            <a:off x="10715414" y="7961964"/>
            <a:ext cx="661542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Create HIVE tables based on the .CSV files and documentation (</a:t>
            </a:r>
            <a:r>
              <a:rPr u="sng">
                <a:hlinkClick r:id="rId3"/>
              </a:rPr>
              <a:t>yelp.com/dataset/documentation</a:t>
            </a:r>
            <a:r>
              <a:t>).</a:t>
            </a:r>
          </a:p>
        </p:txBody>
      </p:sp>
      <p:sp>
        <p:nvSpPr>
          <p:cNvPr id="184" name="Arrow"/>
          <p:cNvSpPr/>
          <p:nvPr/>
        </p:nvSpPr>
        <p:spPr>
          <a:xfrm flipH="1">
            <a:off x="17282186" y="8841472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5" name="Create new tables and views for analysis."/>
          <p:cNvSpPr/>
          <p:nvPr/>
        </p:nvSpPr>
        <p:spPr>
          <a:xfrm>
            <a:off x="4377572" y="7961964"/>
            <a:ext cx="412018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Create new tables and views for analysis.</a:t>
            </a:r>
          </a:p>
        </p:txBody>
      </p:sp>
      <p:sp>
        <p:nvSpPr>
          <p:cNvPr id="186" name="Copy output tables from HDFS to Local file system."/>
          <p:cNvSpPr/>
          <p:nvPr/>
        </p:nvSpPr>
        <p:spPr>
          <a:xfrm>
            <a:off x="639116" y="10958893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Copy output tables from HDFS to Local file system.</a:t>
            </a:r>
          </a:p>
        </p:txBody>
      </p:sp>
      <p:sp>
        <p:nvSpPr>
          <p:cNvPr id="187" name="Arrow"/>
          <p:cNvSpPr/>
          <p:nvPr/>
        </p:nvSpPr>
        <p:spPr>
          <a:xfrm flipH="1">
            <a:off x="8598945" y="8968472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8" name="Rectangle"/>
          <p:cNvSpPr/>
          <p:nvPr/>
        </p:nvSpPr>
        <p:spPr>
          <a:xfrm>
            <a:off x="2603119" y="9065748"/>
            <a:ext cx="1851179" cy="17269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9" name="Arrow"/>
          <p:cNvSpPr/>
          <p:nvPr/>
        </p:nvSpPr>
        <p:spPr>
          <a:xfrm rot="16200000" flipH="1">
            <a:off x="1784218" y="9839489"/>
            <a:ext cx="1829983" cy="596901"/>
          </a:xfrm>
          <a:prstGeom prst="rightArrow">
            <a:avLst>
              <a:gd name="adj1" fmla="val 32000"/>
              <a:gd name="adj2" fmla="val 13617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0" name="Arrow"/>
          <p:cNvSpPr/>
          <p:nvPr/>
        </p:nvSpPr>
        <p:spPr>
          <a:xfrm>
            <a:off x="4701775" y="11838401"/>
            <a:ext cx="3755917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1" name="Copy output files to workstations."/>
          <p:cNvSpPr/>
          <p:nvPr/>
        </p:nvSpPr>
        <p:spPr>
          <a:xfrm>
            <a:off x="8492514" y="10958893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Copy output files to workstations.</a:t>
            </a:r>
          </a:p>
        </p:txBody>
      </p:sp>
      <p:sp>
        <p:nvSpPr>
          <p:cNvPr id="192" name="Create 3D Maps and Chart visualizations."/>
          <p:cNvSpPr/>
          <p:nvPr/>
        </p:nvSpPr>
        <p:spPr>
          <a:xfrm>
            <a:off x="16345912" y="11090112"/>
            <a:ext cx="4424164" cy="2092424"/>
          </a:xfrm>
          <a:prstGeom prst="ellipse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Create 3D Maps and Chart visualizations.</a:t>
            </a:r>
          </a:p>
        </p:txBody>
      </p:sp>
      <p:sp>
        <p:nvSpPr>
          <p:cNvPr id="193" name="Arrow"/>
          <p:cNvSpPr/>
          <p:nvPr/>
        </p:nvSpPr>
        <p:spPr>
          <a:xfrm>
            <a:off x="12622124" y="11838401"/>
            <a:ext cx="3755916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4" name="Image">
            <a:extLst>
              <a:ext uri="{FF2B5EF4-FFF2-40B4-BE49-F238E27FC236}">
                <a16:creationId xmlns:a16="http://schemas.microsoft.com/office/drawing/2014/main" id="{03D60A94-6931-D248-87C2-C0D333DEB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1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1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1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1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1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2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1" animBg="1" advAuto="0"/>
      <p:bldP spid="175" grpId="2" animBg="1" advAuto="0"/>
      <p:bldP spid="176" grpId="3" animBg="1" advAuto="0"/>
      <p:bldP spid="177" grpId="4" animBg="1" advAuto="0"/>
      <p:bldP spid="178" grpId="5" animBg="1" advAuto="0"/>
      <p:bldP spid="179" grpId="6" animBg="1" advAuto="0"/>
      <p:bldP spid="180" grpId="7" animBg="1" advAuto="0"/>
      <p:bldP spid="181" grpId="8" animBg="1" advAuto="0"/>
      <p:bldP spid="182" grpId="9" animBg="1" advAuto="0"/>
      <p:bldP spid="183" grpId="11" animBg="1" advAuto="0"/>
      <p:bldP spid="184" grpId="10" animBg="1" advAuto="0"/>
      <p:bldP spid="185" grpId="13" animBg="1" advAuto="0"/>
      <p:bldP spid="186" grpId="16" animBg="1" advAuto="0"/>
      <p:bldP spid="187" grpId="12" animBg="1" advAuto="0"/>
      <p:bldP spid="188" grpId="14" animBg="1" advAuto="0"/>
      <p:bldP spid="189" grpId="15" animBg="1" advAuto="0"/>
      <p:bldP spid="190" grpId="17" animBg="1" advAuto="0"/>
      <p:bldP spid="191" grpId="18" animBg="1" advAuto="0"/>
      <p:bldP spid="192" grpId="20" animBg="1" advAuto="0"/>
      <p:bldP spid="193" grpId="19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Dataset."/>
          <p:cNvSpPr txBox="1">
            <a:spLocks noGrp="1"/>
          </p:cNvSpPr>
          <p:nvPr>
            <p:ph type="title"/>
          </p:nvPr>
        </p:nvSpPr>
        <p:spPr>
          <a:xfrm>
            <a:off x="1206500" y="1141491"/>
            <a:ext cx="20332595" cy="1309181"/>
          </a:xfrm>
          <a:prstGeom prst="rect">
            <a:avLst/>
          </a:prstGeom>
        </p:spPr>
        <p:txBody>
          <a:bodyPr/>
          <a:lstStyle>
            <a:lvl1pPr defTabSz="2292038">
              <a:defRPr sz="7990" spc="-159"/>
            </a:lvl1pPr>
          </a:lstStyle>
          <a:p>
            <a:r>
              <a:rPr lang="en-US" dirty="0"/>
              <a:t>The </a:t>
            </a:r>
            <a:r>
              <a:rPr dirty="0"/>
              <a:t>Dataset</a:t>
            </a:r>
          </a:p>
        </p:txBody>
      </p:sp>
      <p:sp>
        <p:nvSpPr>
          <p:cNvPr id="198" name="9.8 Gigabytes .tar file…"/>
          <p:cNvSpPr txBox="1">
            <a:spLocks noGrp="1"/>
          </p:cNvSpPr>
          <p:nvPr>
            <p:ph type="body" sz="half" idx="1"/>
          </p:nvPr>
        </p:nvSpPr>
        <p:spPr>
          <a:xfrm>
            <a:off x="1206500" y="3620550"/>
            <a:ext cx="21971000" cy="9693963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 sz="3500"/>
            </a:pPr>
            <a:r>
              <a:rPr lang="en-US" sz="3200" dirty="0"/>
              <a:t>Dataset Size: </a:t>
            </a:r>
            <a:r>
              <a:rPr sz="3200" dirty="0"/>
              <a:t>9.8 Gigabytes</a:t>
            </a: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 sz="3500"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 sz="3500"/>
            </a:pPr>
            <a:r>
              <a:rPr lang="en-US" sz="3200" dirty="0"/>
              <a:t>5</a:t>
            </a:r>
            <a:r>
              <a:rPr sz="3200" dirty="0"/>
              <a:t> JSON Files: </a:t>
            </a:r>
            <a:endParaRPr lang="en-US" sz="3200" dirty="0"/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Business.json</a:t>
            </a:r>
            <a:r>
              <a:rPr lang="en-US" sz="3200" dirty="0"/>
              <a:t> file 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business information: location, categories, attributes…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Checkin.json</a:t>
            </a:r>
            <a:r>
              <a:rPr lang="en-US" sz="3200" dirty="0"/>
              <a:t> file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check-in dates and times for businesses.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Review.json</a:t>
            </a:r>
            <a:r>
              <a:rPr lang="en-US" sz="3200" dirty="0"/>
              <a:t> file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reviews with users’ and business’ information.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User.json</a:t>
            </a:r>
            <a:r>
              <a:rPr lang="en-US" sz="3200" dirty="0"/>
              <a:t> file  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information about reviewers.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Tips.json</a:t>
            </a:r>
            <a:r>
              <a:rPr lang="en-US" sz="3200" dirty="0"/>
              <a:t> file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short feedbacks from users.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>
                <a:solidFill>
                  <a:schemeClr val="bg2">
                    <a:lumMod val="10000"/>
                  </a:schemeClr>
                </a:solidFill>
              </a:rPr>
              <a:t>Total Output time to Create and Populate tables from RAW JSON files in Hive: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>
                <a:solidFill>
                  <a:schemeClr val="bg2">
                    <a:lumMod val="10000"/>
                  </a:schemeClr>
                </a:solidFill>
              </a:rPr>
              <a:t>~3 minutes (161.284 seconds)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9C23D56-1BFF-1F45-998E-7D3D28FC06E9}"/>
              </a:ext>
            </a:extLst>
          </p:cNvPr>
          <p:cNvGrpSpPr/>
          <p:nvPr/>
        </p:nvGrpSpPr>
        <p:grpSpPr>
          <a:xfrm>
            <a:off x="1308205" y="1995164"/>
            <a:ext cx="21971000" cy="1278224"/>
            <a:chOff x="1206500" y="2116609"/>
            <a:chExt cx="21971000" cy="1185354"/>
          </a:xfrm>
        </p:grpSpPr>
        <p:pic>
          <p:nvPicPr>
            <p:cNvPr id="195" name="Image Gallery" descr="Image Gallery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2226365" y="2116609"/>
              <a:ext cx="2435397" cy="11853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9" name="Details:"/>
            <p:cNvSpPr txBox="1"/>
            <p:nvPr/>
          </p:nvSpPr>
          <p:spPr>
            <a:xfrm>
              <a:off x="1206500" y="2338608"/>
              <a:ext cx="21971000" cy="93478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normAutofit/>
            </a:bodyPr>
            <a:lstStyle>
              <a:lvl1pPr algn="l" defTabSz="825500">
                <a:defRPr sz="5500" b="1">
                  <a:solidFill>
                    <a:srgbClr val="000000"/>
                  </a:solidFill>
                </a:defRPr>
              </a:lvl1pPr>
            </a:lstStyle>
            <a:p>
              <a:r>
                <a:rPr lang="en-US" dirty="0"/>
                <a:t>By</a:t>
              </a:r>
              <a:endParaRPr dirty="0"/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1308204" y="8860721"/>
            <a:ext cx="11925689" cy="3248152"/>
            <a:chOff x="0" y="0"/>
            <a:chExt cx="13756932" cy="3845575"/>
          </a:xfrm>
        </p:grpSpPr>
        <p:pic>
          <p:nvPicPr>
            <p:cNvPr id="200" name="xBusinesses.png" descr="xBusinesses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98040" y="179418"/>
              <a:ext cx="3741148" cy="35361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1" name="xMetroAreas.png" descr="xMetroAreas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49414"/>
              <a:ext cx="4184606" cy="37961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2" name="xReviews.png" descr="xReviews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52623" y="0"/>
              <a:ext cx="3404310" cy="38115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1" name="Image">
            <a:extLst>
              <a:ext uri="{FF2B5EF4-FFF2-40B4-BE49-F238E27FC236}">
                <a16:creationId xmlns:a16="http://schemas.microsoft.com/office/drawing/2014/main" id="{3598833E-1E1D-B947-AB5F-0251CDA3E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9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9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1" uiExpand="1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INSERT INTRO INFO…"/>
          <p:cNvSpPr txBox="1">
            <a:spLocks noGrp="1"/>
          </p:cNvSpPr>
          <p:nvPr>
            <p:ph type="body" idx="1"/>
          </p:nvPr>
        </p:nvSpPr>
        <p:spPr>
          <a:xfrm>
            <a:off x="1206500" y="3868687"/>
            <a:ext cx="21971000" cy="577044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500" b="1" dirty="0"/>
              <a:t>Goal: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Measure and illustrate how five of Yelp’s features are trending over time.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500" b="1" dirty="0"/>
              <a:t>How: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Utilize Hadoop (HDFS), HIVE query language, and Excel-Charts.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Extract data from all 5 of the tables in the dataset: </a:t>
            </a:r>
          </a:p>
          <a:p>
            <a:pPr marL="6096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500" i="1" dirty="0"/>
              <a:t>businesses, check-ins, reviews, tips, users.</a:t>
            </a:r>
          </a:p>
          <a:p>
            <a:pPr marL="6096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i="1" dirty="0"/>
          </a:p>
          <a:p>
            <a:pPr marL="6096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i="1"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B72AAC94-A0B9-8044-BF9C-A9C12D1A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Analysis #1 - Background">
            <a:extLst>
              <a:ext uri="{FF2B5EF4-FFF2-40B4-BE49-F238E27FC236}">
                <a16:creationId xmlns:a16="http://schemas.microsoft.com/office/drawing/2014/main" id="{28A2F882-6DB5-894B-A516-F9FBD0AFAA3E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Introduction</a:t>
            </a:r>
            <a:endParaRPr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001513D-F8CA-E641-A613-054FEBFAAA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5768561"/>
              </p:ext>
            </p:extLst>
          </p:nvPr>
        </p:nvGraphicFramePr>
        <p:xfrm>
          <a:off x="1206499" y="9082664"/>
          <a:ext cx="21971000" cy="4754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Feature performance.">
            <a:extLst>
              <a:ext uri="{FF2B5EF4-FFF2-40B4-BE49-F238E27FC236}">
                <a16:creationId xmlns:a16="http://schemas.microsoft.com/office/drawing/2014/main" id="{28BB4D47-A5C7-B741-967F-9B5209060F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Graphic spid="7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" name="Table"/>
          <p:cNvGraphicFramePr/>
          <p:nvPr>
            <p:extLst>
              <p:ext uri="{D42A27DB-BD31-4B8C-83A1-F6EECF244321}">
                <p14:modId xmlns:p14="http://schemas.microsoft.com/office/powerpoint/2010/main" val="38020554"/>
              </p:ext>
            </p:extLst>
          </p:nvPr>
        </p:nvGraphicFramePr>
        <p:xfrm>
          <a:off x="1532371" y="3739490"/>
          <a:ext cx="20490091" cy="8699971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1506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73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Year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Users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Reviews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Elite Users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Tips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Check-Ins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2004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2005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1,022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875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2006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6,052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5,030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896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2007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17,155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21,130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2,368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2008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34,327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56,996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3,592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2009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68,314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100,760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6,369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957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2010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115,106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186,752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10,238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41,922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393,953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185,076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302,523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12,809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146,532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1,608,736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2012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203,180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367,367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17,362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185,961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2,233,001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2013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221,380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491,678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18,223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167,643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2,665,596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2014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250,827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702,060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20,508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163,943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2,742,368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2015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267,267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940,603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26,409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130,844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2,766,769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2016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241,414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1,094,154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32,128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145,569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2,560,414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2017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158,881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1,217,292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38,645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151,006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2,307,315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2018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122,892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1,318,054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43,026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107,82</a:t>
                      </a:r>
                      <a:r>
                        <a:rPr lang="en-US"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  <a:endParaRPr sz="2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2,008,051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2019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75,728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1,215,836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78,558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sz="2800" b="1" i="0" u="none" strike="noStrike" cap="none" spc="0" baseline="0" dirty="0">
                          <a:solidFill>
                            <a:schemeClr val="bg2">
                              <a:lumMod val="10000"/>
                            </a:schemeClr>
                          </a:solidFill>
                          <a:uFillTx/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1,717,574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6" name="Image">
            <a:extLst>
              <a:ext uri="{FF2B5EF4-FFF2-40B4-BE49-F238E27FC236}">
                <a16:creationId xmlns:a16="http://schemas.microsoft.com/office/drawing/2014/main" id="{0970D68C-B248-5F46-89F3-9DF77EA53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Analysis #1 - Background">
            <a:extLst>
              <a:ext uri="{FF2B5EF4-FFF2-40B4-BE49-F238E27FC236}">
                <a16:creationId xmlns:a16="http://schemas.microsoft.com/office/drawing/2014/main" id="{0F68C210-1156-1542-8533-9410EB474F27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Output table, count by year</a:t>
            </a:r>
            <a:endParaRPr dirty="0"/>
          </a:p>
        </p:txBody>
      </p:sp>
      <p:sp>
        <p:nvSpPr>
          <p:cNvPr id="8" name="Feature performance.">
            <a:extLst>
              <a:ext uri="{FF2B5EF4-FFF2-40B4-BE49-F238E27FC236}">
                <a16:creationId xmlns:a16="http://schemas.microsoft.com/office/drawing/2014/main" id="{6A762D79-1D43-D546-98E4-6175057FA2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6" name="2D Line Chart"/>
          <p:cNvGraphicFramePr/>
          <p:nvPr>
            <p:extLst>
              <p:ext uri="{D42A27DB-BD31-4B8C-83A1-F6EECF244321}">
                <p14:modId xmlns:p14="http://schemas.microsoft.com/office/powerpoint/2010/main" val="1609508105"/>
              </p:ext>
            </p:extLst>
          </p:nvPr>
        </p:nvGraphicFramePr>
        <p:xfrm>
          <a:off x="335269" y="3499501"/>
          <a:ext cx="23713460" cy="100461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Image">
            <a:extLst>
              <a:ext uri="{FF2B5EF4-FFF2-40B4-BE49-F238E27FC236}">
                <a16:creationId xmlns:a16="http://schemas.microsoft.com/office/drawing/2014/main" id="{D8693945-B52F-4B41-B8C9-D361C4C964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Analysis #1 - Background">
            <a:extLst>
              <a:ext uri="{FF2B5EF4-FFF2-40B4-BE49-F238E27FC236}">
                <a16:creationId xmlns:a16="http://schemas.microsoft.com/office/drawing/2014/main" id="{DCF44089-6C4B-C749-91CA-3B425B40474C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Count by Year</a:t>
            </a:r>
            <a:endParaRPr dirty="0"/>
          </a:p>
        </p:txBody>
      </p:sp>
      <p:sp>
        <p:nvSpPr>
          <p:cNvPr id="8" name="Feature performance.">
            <a:extLst>
              <a:ext uri="{FF2B5EF4-FFF2-40B4-BE49-F238E27FC236}">
                <a16:creationId xmlns:a16="http://schemas.microsoft.com/office/drawing/2014/main" id="{95491760-AED3-854A-A71E-E0E4C0E1C0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1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1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1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1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6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16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16">
                                            <p:graphicEl>
                                              <a:chart seriesIdx="-4" categoryIdx="8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6">
                                            <p:graphicEl>
                                              <a:chart seriesIdx="-4" categoryIdx="9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16">
                                            <p:graphicEl>
                                              <a:chart seriesIdx="-4" categoryIdx="1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16">
                                            <p:graphicEl>
                                              <a:chart seriesIdx="-4" categoryIdx="1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16">
                                            <p:graphicEl>
                                              <a:chart seriesIdx="-4" categoryIdx="1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216">
                                            <p:graphicEl>
                                              <a:chart seriesIdx="-4" categoryIdx="1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16">
                                            <p:graphicEl>
                                              <a:chart seriesIdx="-4" categoryIdx="1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216">
                                            <p:graphicEl>
                                              <a:chart seriesIdx="-4" categoryIdx="1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16">
                                            <p:graphicEl>
                                              <a:chart seriesIdx="-4" categoryIdx="1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16" grpId="1" uiExpand="1">
        <p:bldSub>
          <a:bldChart bld="category" animBg="0"/>
        </p:bldSub>
      </p:bldGraphic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4744</TotalTime>
  <Words>1342</Words>
  <Application>Microsoft Macintosh PowerPoint</Application>
  <PresentationFormat>Custom</PresentationFormat>
  <Paragraphs>431</Paragraphs>
  <Slides>20</Slides>
  <Notes>14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Helvetica</vt:lpstr>
      <vt:lpstr>Helvetica Neue</vt:lpstr>
      <vt:lpstr>Helvetica Neue Medium</vt:lpstr>
      <vt:lpstr>21_BasicWhite</vt:lpstr>
      <vt:lpstr>CIS 4560: Team 2</vt:lpstr>
      <vt:lpstr>Introduction</vt:lpstr>
      <vt:lpstr>Data Sources</vt:lpstr>
      <vt:lpstr>Hadoop Cluster Specifications</vt:lpstr>
      <vt:lpstr>Workflow</vt:lpstr>
      <vt:lpstr>The Dataset</vt:lpstr>
      <vt:lpstr>Yelp Feature Performance</vt:lpstr>
      <vt:lpstr>Yelp Feature Performance</vt:lpstr>
      <vt:lpstr>Yelp Feature Performance</vt:lpstr>
      <vt:lpstr>Yelp Feature Performance</vt:lpstr>
      <vt:lpstr>Yelp Tip Sentiment</vt:lpstr>
      <vt:lpstr>Yelp Tip Sentiment</vt:lpstr>
      <vt:lpstr>Yelp Tip Sentiment</vt:lpstr>
      <vt:lpstr>Yelp Tip Sentiment</vt:lpstr>
      <vt:lpstr>Yelp Star-Ratings</vt:lpstr>
      <vt:lpstr>Yelp Star-Ratings</vt:lpstr>
      <vt:lpstr>Yelp Star-Ratings</vt:lpstr>
      <vt:lpstr>Yelp Star-Ratings</vt:lpstr>
      <vt:lpstr>Recap &amp; Tips on Hive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4560: Team 2</dc:title>
  <cp:lastModifiedBy>Lunetto, Randall</cp:lastModifiedBy>
  <cp:revision>167</cp:revision>
  <dcterms:modified xsi:type="dcterms:W3CDTF">2020-12-07T20:54:41Z</dcterms:modified>
</cp:coreProperties>
</file>